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9" r:id="rId4"/>
    <p:sldId id="260" r:id="rId5"/>
    <p:sldId id="261" r:id="rId6"/>
    <p:sldId id="262" r:id="rId7"/>
    <p:sldId id="263" r:id="rId8"/>
    <p:sldId id="264" r:id="rId9"/>
    <p:sldId id="265" r:id="rId10"/>
    <p:sldId id="266" r:id="rId11"/>
    <p:sldId id="258"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605A56-5E71-4652-BF0F-745C4C405076}" type="datetimeFigureOut">
              <a:rPr lang="id-ID" smtClean="0"/>
              <a:t>20/06/2011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43B7E0-7448-4564-86F7-13765F1BAA48}"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20</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F43B7E0-7448-4564-86F7-13765F1BAA48}" type="slidenum">
              <a:rPr lang="id-ID" smtClean="0"/>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907F376-889F-4C80-B7F5-AB8F5FB29F61}" type="datetimeFigureOut">
              <a:rPr lang="en-US" smtClean="0"/>
              <a:pPr/>
              <a:t>6/20/2011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07CCDF10-1017-4E64-A3FD-84AED1BFBD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07F376-889F-4C80-B7F5-AB8F5FB29F61}"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CDF10-1017-4E64-A3FD-84AED1BFBD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07F376-889F-4C80-B7F5-AB8F5FB29F61}"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CDF10-1017-4E64-A3FD-84AED1BFBD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907F376-889F-4C80-B7F5-AB8F5FB29F61}" type="datetimeFigureOut">
              <a:rPr lang="en-US" smtClean="0"/>
              <a:pPr/>
              <a:t>6/20/2011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07CCDF10-1017-4E64-A3FD-84AED1BFBD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907F376-889F-4C80-B7F5-AB8F5FB29F61}" type="datetimeFigureOut">
              <a:rPr lang="en-US" smtClean="0"/>
              <a:pPr/>
              <a:t>6/20/2011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07CCDF10-1017-4E64-A3FD-84AED1BFBDB4}"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907F376-889F-4C80-B7F5-AB8F5FB29F61}" type="datetimeFigureOut">
              <a:rPr lang="en-US" smtClean="0"/>
              <a:pPr/>
              <a:t>6/20/2011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07CCDF10-1017-4E64-A3FD-84AED1BFBD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907F376-889F-4C80-B7F5-AB8F5FB29F61}" type="datetimeFigureOut">
              <a:rPr lang="en-US" smtClean="0"/>
              <a:pPr/>
              <a:t>6/20/2011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07CCDF10-1017-4E64-A3FD-84AED1BFBDB4}"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907F376-889F-4C80-B7F5-AB8F5FB29F61}" type="datetimeFigureOut">
              <a:rPr lang="en-US" smtClean="0"/>
              <a:pPr/>
              <a:t>6/20/2011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CDF10-1017-4E64-A3FD-84AED1BFBD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907F376-889F-4C80-B7F5-AB8F5FB29F61}" type="datetimeFigureOut">
              <a:rPr lang="en-US" smtClean="0"/>
              <a:pPr/>
              <a:t>6/20/2011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CDF10-1017-4E64-A3FD-84AED1BFBD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907F376-889F-4C80-B7F5-AB8F5FB29F61}" type="datetimeFigureOut">
              <a:rPr lang="en-US" smtClean="0"/>
              <a:pPr/>
              <a:t>6/20/2011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CDF10-1017-4E64-A3FD-84AED1BFBD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907F376-889F-4C80-B7F5-AB8F5FB29F61}"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07CCDF10-1017-4E64-A3FD-84AED1BFBDB4}"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907F376-889F-4C80-B7F5-AB8F5FB29F61}" type="datetimeFigureOut">
              <a:rPr lang="en-US" smtClean="0"/>
              <a:pPr/>
              <a:t>6/20/2011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7CCDF10-1017-4E64-A3FD-84AED1BFBDB4}"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conomics.about.com/library/glossary/bldef-pareto-optimal.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PERTEMUAN KE 9</a:t>
            </a:r>
            <a:endParaRPr lang="en-US" dirty="0"/>
          </a:p>
        </p:txBody>
      </p:sp>
      <p:sp>
        <p:nvSpPr>
          <p:cNvPr id="3" name="Subtitle 2"/>
          <p:cNvSpPr>
            <a:spLocks noGrp="1"/>
          </p:cNvSpPr>
          <p:nvPr>
            <p:ph type="subTitle" idx="1"/>
          </p:nvPr>
        </p:nvSpPr>
        <p:spPr/>
        <p:txBody>
          <a:bodyPr>
            <a:noAutofit/>
          </a:bodyPr>
          <a:lstStyle/>
          <a:p>
            <a:pPr algn="just">
              <a:buClrTx/>
            </a:pPr>
            <a:r>
              <a:rPr lang="en-US" dirty="0" err="1" smtClean="0">
                <a:solidFill>
                  <a:schemeClr val="tx1"/>
                </a:solidFill>
              </a:rPr>
              <a:t>Pokok</a:t>
            </a:r>
            <a:r>
              <a:rPr lang="en-US" dirty="0" smtClean="0">
                <a:solidFill>
                  <a:schemeClr val="tx1"/>
                </a:solidFill>
              </a:rPr>
              <a:t> </a:t>
            </a:r>
            <a:r>
              <a:rPr lang="en-US" dirty="0" err="1" smtClean="0">
                <a:solidFill>
                  <a:schemeClr val="tx1"/>
                </a:solidFill>
              </a:rPr>
              <a:t>Bahasan</a:t>
            </a:r>
            <a:r>
              <a:rPr lang="en-US" dirty="0" smtClean="0">
                <a:solidFill>
                  <a:schemeClr val="tx1"/>
                </a:solidFill>
              </a:rPr>
              <a:t> :</a:t>
            </a:r>
          </a:p>
          <a:p>
            <a:pPr marL="514350" indent="-514350" algn="just">
              <a:buClrTx/>
              <a:buAutoNum type="arabicPeriod"/>
            </a:pPr>
            <a:r>
              <a:rPr lang="en-US" dirty="0" err="1" smtClean="0">
                <a:solidFill>
                  <a:schemeClr val="tx1"/>
                </a:solidFill>
              </a:rPr>
              <a:t>Definisi</a:t>
            </a:r>
            <a:r>
              <a:rPr lang="en-US" dirty="0" smtClean="0">
                <a:solidFill>
                  <a:schemeClr val="tx1"/>
                </a:solidFill>
              </a:rPr>
              <a:t> </a:t>
            </a:r>
            <a:r>
              <a:rPr lang="en-US" dirty="0" err="1" smtClean="0">
                <a:solidFill>
                  <a:schemeClr val="tx1"/>
                </a:solidFill>
              </a:rPr>
              <a:t>Pasar</a:t>
            </a:r>
            <a:endParaRPr lang="en-US" dirty="0" smtClean="0">
              <a:solidFill>
                <a:schemeClr val="tx1"/>
              </a:solidFill>
            </a:endParaRPr>
          </a:p>
          <a:p>
            <a:pPr marL="514350" indent="-514350" algn="just">
              <a:buClrTx/>
              <a:buFont typeface="Arial" pitchFamily="34" charset="0"/>
              <a:buAutoNum type="arabicPeriod"/>
            </a:pPr>
            <a:r>
              <a:rPr lang="en-US" dirty="0" err="1" smtClean="0">
                <a:solidFill>
                  <a:schemeClr val="tx1"/>
                </a:solidFill>
              </a:rPr>
              <a:t>Kegagalan</a:t>
            </a:r>
            <a:r>
              <a:rPr lang="en-US" dirty="0" smtClean="0">
                <a:solidFill>
                  <a:schemeClr val="tx1"/>
                </a:solidFill>
              </a:rPr>
              <a:t> </a:t>
            </a:r>
            <a:r>
              <a:rPr lang="en-US" dirty="0" err="1" smtClean="0">
                <a:solidFill>
                  <a:schemeClr val="tx1"/>
                </a:solidFill>
              </a:rPr>
              <a:t>Pasar</a:t>
            </a:r>
            <a:endParaRPr lang="en-US" dirty="0" smtClean="0">
              <a:solidFill>
                <a:schemeClr val="tx1"/>
              </a:solidFill>
            </a:endParaRPr>
          </a:p>
          <a:p>
            <a:pPr marL="514350" indent="-514350" algn="just">
              <a:buClrTx/>
              <a:buAutoNum type="arabicPeriod"/>
            </a:pPr>
            <a:r>
              <a:rPr lang="en-US" dirty="0" err="1" smtClean="0">
                <a:solidFill>
                  <a:schemeClr val="tx1"/>
                </a:solidFill>
              </a:rPr>
              <a:t>Eksternalitas</a:t>
            </a:r>
            <a:endParaRPr lang="en-US" dirty="0" smtClean="0">
              <a:solidFill>
                <a:schemeClr val="tx1"/>
              </a:solidFill>
            </a:endParaRPr>
          </a:p>
          <a:p>
            <a:pPr marL="514350" indent="-514350" algn="just">
              <a:buClrTx/>
              <a:buAutoNum type="arabicPeriod"/>
            </a:pPr>
            <a:r>
              <a:rPr lang="id-ID" dirty="0" smtClean="0">
                <a:solidFill>
                  <a:schemeClr val="tx1"/>
                </a:solidFill>
              </a:rPr>
              <a:t>Urgensi </a:t>
            </a:r>
            <a:r>
              <a:rPr lang="id-ID" dirty="0">
                <a:solidFill>
                  <a:schemeClr val="tx1"/>
                </a:solidFill>
              </a:rPr>
              <a:t>kelembagaan untuk internalisasi eksternalitas</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err="1" smtClean="0"/>
              <a:t>Distribusi</a:t>
            </a:r>
            <a:r>
              <a:rPr lang="en-US" dirty="0" smtClean="0"/>
              <a:t> </a:t>
            </a:r>
            <a:r>
              <a:rPr lang="en-US" dirty="0" err="1"/>
              <a:t>P</a:t>
            </a:r>
            <a:r>
              <a:rPr lang="en-US" dirty="0" err="1" smtClean="0"/>
              <a:t>endapatan</a:t>
            </a:r>
            <a:r>
              <a:rPr lang="en-US" dirty="0" smtClean="0"/>
              <a:t> </a:t>
            </a:r>
            <a:r>
              <a:rPr lang="en-US" dirty="0" err="1" smtClean="0"/>
              <a:t>tidak</a:t>
            </a:r>
            <a:r>
              <a:rPr lang="en-US" dirty="0" smtClean="0"/>
              <a:t> </a:t>
            </a:r>
            <a:r>
              <a:rPr lang="en-US" dirty="0" err="1"/>
              <a:t>M</a:t>
            </a:r>
            <a:r>
              <a:rPr lang="en-US" dirty="0" err="1" smtClean="0"/>
              <a:t>erata</a:t>
            </a:r>
            <a:endParaRPr lang="en-US" dirty="0"/>
          </a:p>
        </p:txBody>
      </p:sp>
      <p:sp>
        <p:nvSpPr>
          <p:cNvPr id="3" name="Content Placeholder 2"/>
          <p:cNvSpPr>
            <a:spLocks noGrp="1"/>
          </p:cNvSpPr>
          <p:nvPr>
            <p:ph idx="1"/>
          </p:nvPr>
        </p:nvSpPr>
        <p:spPr>
          <a:xfrm>
            <a:off x="457200" y="1371600"/>
            <a:ext cx="8229600" cy="5029200"/>
          </a:xfrm>
        </p:spPr>
        <p:txBody>
          <a:bodyPr>
            <a:normAutofit fontScale="70000" lnSpcReduction="20000"/>
          </a:bodyPr>
          <a:lstStyle/>
          <a:p>
            <a:pPr algn="just">
              <a:buClrTx/>
              <a:buFont typeface="Wingdings" pitchFamily="2" charset="2"/>
              <a:buChar char="q"/>
            </a:pPr>
            <a:r>
              <a:rPr lang="en-US" dirty="0" err="1" smtClean="0"/>
              <a:t>Tujuan</a:t>
            </a:r>
            <a:r>
              <a:rPr lang="en-US" dirty="0" smtClean="0"/>
              <a:t> </a:t>
            </a:r>
            <a:r>
              <a:rPr lang="en-US" dirty="0" err="1" smtClean="0"/>
              <a:t>dari</a:t>
            </a:r>
            <a:r>
              <a:rPr lang="en-US" dirty="0" smtClean="0"/>
              <a:t> </a:t>
            </a:r>
            <a:r>
              <a:rPr lang="en-US" dirty="0" err="1" smtClean="0"/>
              <a:t>kegiatan</a:t>
            </a:r>
            <a:r>
              <a:rPr lang="en-US" dirty="0" smtClean="0"/>
              <a:t> </a:t>
            </a:r>
            <a:r>
              <a:rPr lang="en-US" dirty="0" err="1" smtClean="0"/>
              <a:t>setiap</a:t>
            </a:r>
            <a:r>
              <a:rPr lang="en-US" dirty="0" smtClean="0"/>
              <a:t> </a:t>
            </a:r>
            <a:r>
              <a:rPr lang="en-US" dirty="0" err="1" smtClean="0"/>
              <a:t>perekonomian</a:t>
            </a:r>
            <a:r>
              <a:rPr lang="en-US" dirty="0" smtClean="0"/>
              <a:t> </a:t>
            </a:r>
            <a:r>
              <a:rPr lang="en-US" dirty="0" err="1" smtClean="0"/>
              <a:t>adalah</a:t>
            </a:r>
            <a:r>
              <a:rPr lang="en-US" dirty="0" smtClean="0"/>
              <a:t> </a:t>
            </a:r>
            <a:r>
              <a:rPr lang="en-US" dirty="0" err="1" smtClean="0"/>
              <a:t>mewujudkan</a:t>
            </a:r>
            <a:r>
              <a:rPr lang="en-US" dirty="0" smtClean="0"/>
              <a:t> </a:t>
            </a:r>
            <a:r>
              <a:rPr lang="en-US" dirty="0" err="1" smtClean="0"/>
              <a:t>keadilan</a:t>
            </a:r>
            <a:r>
              <a:rPr lang="en-US" dirty="0" smtClean="0"/>
              <a:t> </a:t>
            </a:r>
            <a:r>
              <a:rPr lang="en-US" dirty="0" err="1" smtClean="0"/>
              <a:t>ekonomi</a:t>
            </a:r>
            <a:r>
              <a:rPr lang="en-US" dirty="0" smtClean="0"/>
              <a:t> </a:t>
            </a:r>
            <a:r>
              <a:rPr lang="en-US" dirty="0" err="1" smtClean="0"/>
              <a:t>yaitu</a:t>
            </a:r>
            <a:r>
              <a:rPr lang="en-US" dirty="0" smtClean="0"/>
              <a:t> </a:t>
            </a:r>
            <a:r>
              <a:rPr lang="en-US" dirty="0" err="1" smtClean="0"/>
              <a:t>setiap</a:t>
            </a:r>
            <a:r>
              <a:rPr lang="en-US" dirty="0" smtClean="0"/>
              <a:t> </a:t>
            </a:r>
            <a:r>
              <a:rPr lang="en-US" dirty="0" err="1" smtClean="0"/>
              <a:t>golongan</a:t>
            </a:r>
            <a:r>
              <a:rPr lang="en-US" dirty="0" smtClean="0"/>
              <a:t> </a:t>
            </a:r>
            <a:r>
              <a:rPr lang="en-US" dirty="0" err="1" smtClean="0"/>
              <a:t>dan</a:t>
            </a:r>
            <a:r>
              <a:rPr lang="en-US" dirty="0" smtClean="0"/>
              <a:t> </a:t>
            </a:r>
            <a:r>
              <a:rPr lang="en-US" dirty="0" err="1" smtClean="0"/>
              <a:t>individu</a:t>
            </a:r>
            <a:r>
              <a:rPr lang="en-US" dirty="0" smtClean="0"/>
              <a:t> </a:t>
            </a:r>
            <a:r>
              <a:rPr lang="en-US" dirty="0" err="1" smtClean="0"/>
              <a:t>dalam</a:t>
            </a:r>
            <a:r>
              <a:rPr lang="en-US" dirty="0" smtClean="0"/>
              <a:t> </a:t>
            </a:r>
            <a:r>
              <a:rPr lang="en-US" dirty="0" err="1" smtClean="0"/>
              <a:t>masyarakat</a:t>
            </a:r>
            <a:r>
              <a:rPr lang="en-US" dirty="0" smtClean="0"/>
              <a:t> </a:t>
            </a:r>
            <a:r>
              <a:rPr lang="en-US" dirty="0" err="1" smtClean="0"/>
              <a:t>dapat</a:t>
            </a:r>
            <a:r>
              <a:rPr lang="en-US" dirty="0" smtClean="0"/>
              <a:t> </a:t>
            </a:r>
            <a:r>
              <a:rPr lang="en-US" dirty="0" err="1" smtClean="0"/>
              <a:t>menikmati</a:t>
            </a:r>
            <a:r>
              <a:rPr lang="en-US" dirty="0" smtClean="0"/>
              <a:t> </a:t>
            </a:r>
            <a:r>
              <a:rPr lang="en-US" dirty="0" err="1" smtClean="0"/>
              <a:t>hasil-hasil</a:t>
            </a:r>
            <a:r>
              <a:rPr lang="en-US" dirty="0" smtClean="0"/>
              <a:t> </a:t>
            </a:r>
            <a:r>
              <a:rPr lang="en-US" dirty="0" err="1" smtClean="0"/>
              <a:t>kegiatan</a:t>
            </a:r>
            <a:r>
              <a:rPr lang="en-US" dirty="0" smtClean="0"/>
              <a:t> </a:t>
            </a:r>
            <a:r>
              <a:rPr lang="en-US" dirty="0" err="1" smtClean="0"/>
              <a:t>ekonomi</a:t>
            </a:r>
            <a:r>
              <a:rPr lang="en-US" dirty="0" smtClean="0"/>
              <a:t> </a:t>
            </a:r>
            <a:r>
              <a:rPr lang="en-US" dirty="0" err="1" smtClean="0"/>
              <a:t>secara</a:t>
            </a:r>
            <a:r>
              <a:rPr lang="en-US" dirty="0" smtClean="0"/>
              <a:t> </a:t>
            </a:r>
            <a:r>
              <a:rPr lang="en-US" dirty="0" err="1" smtClean="0"/>
              <a:t>merata</a:t>
            </a:r>
            <a:r>
              <a:rPr lang="en-US" dirty="0" smtClean="0"/>
              <a:t>.</a:t>
            </a:r>
          </a:p>
          <a:p>
            <a:pPr algn="just">
              <a:buClrTx/>
              <a:buFont typeface="Wingdings" pitchFamily="2" charset="2"/>
              <a:buChar char="q"/>
            </a:pPr>
            <a:r>
              <a:rPr lang="en-US" dirty="0" err="1" smtClean="0"/>
              <a:t>Salah</a:t>
            </a:r>
            <a:r>
              <a:rPr lang="en-US" dirty="0" smtClean="0"/>
              <a:t> </a:t>
            </a:r>
            <a:r>
              <a:rPr lang="en-US" dirty="0" err="1"/>
              <a:t>satu</a:t>
            </a:r>
            <a:r>
              <a:rPr lang="en-US" dirty="0"/>
              <a:t> </a:t>
            </a:r>
            <a:r>
              <a:rPr lang="en-US" dirty="0" err="1"/>
              <a:t>kelemahan</a:t>
            </a:r>
            <a:r>
              <a:rPr lang="en-US" dirty="0"/>
              <a:t> </a:t>
            </a:r>
            <a:r>
              <a:rPr lang="en-US" dirty="0" err="1"/>
              <a:t>penting</a:t>
            </a:r>
            <a:r>
              <a:rPr lang="en-US" dirty="0"/>
              <a:t> </a:t>
            </a:r>
            <a:r>
              <a:rPr lang="en-US" dirty="0" err="1"/>
              <a:t>dari</a:t>
            </a:r>
            <a:r>
              <a:rPr lang="en-US" dirty="0"/>
              <a:t> </a:t>
            </a:r>
            <a:r>
              <a:rPr lang="en-US" dirty="0" err="1"/>
              <a:t>pasar</a:t>
            </a:r>
            <a:r>
              <a:rPr lang="en-US" dirty="0"/>
              <a:t> </a:t>
            </a:r>
            <a:r>
              <a:rPr lang="en-US" dirty="0" err="1"/>
              <a:t>persaingan</a:t>
            </a:r>
            <a:r>
              <a:rPr lang="en-US" dirty="0"/>
              <a:t> </a:t>
            </a:r>
            <a:r>
              <a:rPr lang="en-US" dirty="0" err="1"/>
              <a:t>sempurna</a:t>
            </a:r>
            <a:r>
              <a:rPr lang="en-US" dirty="0"/>
              <a:t> </a:t>
            </a:r>
            <a:r>
              <a:rPr lang="en-US" dirty="0" err="1"/>
              <a:t>adalah</a:t>
            </a:r>
            <a:r>
              <a:rPr lang="en-US" dirty="0"/>
              <a:t> </a:t>
            </a:r>
            <a:r>
              <a:rPr lang="en-US" dirty="0" err="1"/>
              <a:t>kecendrungannya</a:t>
            </a:r>
            <a:r>
              <a:rPr lang="en-US" dirty="0"/>
              <a:t> </a:t>
            </a:r>
            <a:r>
              <a:rPr lang="en-US" dirty="0" err="1"/>
              <a:t>untuk</a:t>
            </a:r>
            <a:r>
              <a:rPr lang="en-US" dirty="0"/>
              <a:t> </a:t>
            </a:r>
            <a:r>
              <a:rPr lang="en-US" dirty="0" err="1"/>
              <a:t>mewujudkan</a:t>
            </a:r>
            <a:r>
              <a:rPr lang="en-US" dirty="0"/>
              <a:t> </a:t>
            </a:r>
            <a:r>
              <a:rPr lang="en-US" dirty="0" err="1"/>
              <a:t>distribusi</a:t>
            </a:r>
            <a:r>
              <a:rPr lang="en-US" dirty="0"/>
              <a:t> </a:t>
            </a:r>
            <a:r>
              <a:rPr lang="en-US" dirty="0" err="1"/>
              <a:t>pendapatan</a:t>
            </a:r>
            <a:r>
              <a:rPr lang="en-US" dirty="0"/>
              <a:t> yang </a:t>
            </a:r>
            <a:r>
              <a:rPr lang="en-US" dirty="0" err="1"/>
              <a:t>semakin</a:t>
            </a:r>
            <a:r>
              <a:rPr lang="en-US" dirty="0"/>
              <a:t> </a:t>
            </a:r>
            <a:r>
              <a:rPr lang="en-US" dirty="0" err="1"/>
              <a:t>tidak</a:t>
            </a:r>
            <a:r>
              <a:rPr lang="en-US" dirty="0"/>
              <a:t> </a:t>
            </a:r>
            <a:r>
              <a:rPr lang="en-US" dirty="0" err="1"/>
              <a:t>setara</a:t>
            </a:r>
            <a:r>
              <a:rPr lang="en-US" dirty="0"/>
              <a:t> </a:t>
            </a:r>
            <a:r>
              <a:rPr lang="en-US" dirty="0" err="1"/>
              <a:t>apabila</a:t>
            </a:r>
            <a:r>
              <a:rPr lang="en-US" dirty="0"/>
              <a:t> </a:t>
            </a:r>
            <a:r>
              <a:rPr lang="en-US" dirty="0" err="1"/>
              <a:t>perekonomian</a:t>
            </a:r>
            <a:r>
              <a:rPr lang="en-US" dirty="0"/>
              <a:t> </a:t>
            </a:r>
            <a:r>
              <a:rPr lang="en-US" dirty="0" err="1"/>
              <a:t>semakin</a:t>
            </a:r>
            <a:r>
              <a:rPr lang="en-US" dirty="0"/>
              <a:t> </a:t>
            </a:r>
            <a:r>
              <a:rPr lang="en-US" dirty="0" err="1"/>
              <a:t>berkembang</a:t>
            </a:r>
            <a:r>
              <a:rPr lang="en-US" dirty="0" smtClean="0"/>
              <a:t>.</a:t>
            </a:r>
          </a:p>
          <a:p>
            <a:pPr algn="just">
              <a:buClrTx/>
              <a:buFont typeface="Wingdings" pitchFamily="2" charset="2"/>
              <a:buChar char="q"/>
            </a:pPr>
            <a:r>
              <a:rPr lang="en-US" dirty="0" err="1"/>
              <a:t>Perekonomian</a:t>
            </a:r>
            <a:r>
              <a:rPr lang="en-US" dirty="0"/>
              <a:t> </a:t>
            </a:r>
            <a:r>
              <a:rPr lang="en-US" dirty="0" err="1"/>
              <a:t>cenderung</a:t>
            </a:r>
            <a:r>
              <a:rPr lang="en-US" dirty="0"/>
              <a:t> </a:t>
            </a:r>
            <a:r>
              <a:rPr lang="en-US" dirty="0" err="1"/>
              <a:t>memberikan</a:t>
            </a:r>
            <a:r>
              <a:rPr lang="en-US" dirty="0"/>
              <a:t> </a:t>
            </a:r>
            <a:r>
              <a:rPr lang="en-US" dirty="0" err="1"/>
              <a:t>ganjaran</a:t>
            </a:r>
            <a:r>
              <a:rPr lang="en-US" dirty="0"/>
              <a:t> yang </a:t>
            </a:r>
            <a:r>
              <a:rPr lang="en-US" dirty="0" err="1"/>
              <a:t>lebih</a:t>
            </a:r>
            <a:r>
              <a:rPr lang="en-US" dirty="0"/>
              <a:t> </a:t>
            </a:r>
            <a:r>
              <a:rPr lang="en-US" dirty="0" err="1"/>
              <a:t>besar</a:t>
            </a:r>
            <a:r>
              <a:rPr lang="en-US" dirty="0"/>
              <a:t> </a:t>
            </a:r>
            <a:r>
              <a:rPr lang="en-US" dirty="0" err="1"/>
              <a:t>kepada</a:t>
            </a:r>
            <a:r>
              <a:rPr lang="en-US" dirty="0"/>
              <a:t> </a:t>
            </a:r>
            <a:r>
              <a:rPr lang="en-US" dirty="0" err="1"/>
              <a:t>pihak-pihak</a:t>
            </a:r>
            <a:r>
              <a:rPr lang="en-US" dirty="0"/>
              <a:t> yang </a:t>
            </a:r>
            <a:r>
              <a:rPr lang="en-US" dirty="0" err="1"/>
              <a:t>mempunyai</a:t>
            </a:r>
            <a:r>
              <a:rPr lang="en-US" dirty="0"/>
              <a:t> </a:t>
            </a:r>
            <a:r>
              <a:rPr lang="en-US" dirty="0" err="1"/>
              <a:t>keterampilan</a:t>
            </a:r>
            <a:r>
              <a:rPr lang="en-US" dirty="0"/>
              <a:t> </a:t>
            </a:r>
            <a:r>
              <a:rPr lang="en-US" dirty="0" err="1"/>
              <a:t>dan</a:t>
            </a:r>
            <a:r>
              <a:rPr lang="en-US" dirty="0"/>
              <a:t> </a:t>
            </a:r>
            <a:r>
              <a:rPr lang="en-US" dirty="0" err="1"/>
              <a:t>kepandaian</a:t>
            </a:r>
            <a:r>
              <a:rPr lang="en-US" dirty="0"/>
              <a:t> yang </a:t>
            </a:r>
            <a:r>
              <a:rPr lang="en-US" dirty="0" err="1"/>
              <a:t>lebih</a:t>
            </a:r>
            <a:r>
              <a:rPr lang="en-US" dirty="0"/>
              <a:t> </a:t>
            </a:r>
            <a:r>
              <a:rPr lang="en-US" dirty="0" err="1"/>
              <a:t>baik</a:t>
            </a:r>
            <a:r>
              <a:rPr lang="en-US" dirty="0"/>
              <a:t> </a:t>
            </a:r>
            <a:r>
              <a:rPr lang="en-US" dirty="0" err="1"/>
              <a:t>dan</a:t>
            </a:r>
            <a:r>
              <a:rPr lang="en-US" dirty="0"/>
              <a:t> </a:t>
            </a:r>
            <a:r>
              <a:rPr lang="en-US" dirty="0" err="1"/>
              <a:t>memiliki</a:t>
            </a:r>
            <a:r>
              <a:rPr lang="en-US" dirty="0"/>
              <a:t> </a:t>
            </a:r>
            <a:r>
              <a:rPr lang="en-US" dirty="0" err="1"/>
              <a:t>pemikiran-pemikiran</a:t>
            </a:r>
            <a:r>
              <a:rPr lang="en-US" dirty="0"/>
              <a:t> yang </a:t>
            </a:r>
            <a:r>
              <a:rPr lang="en-US" dirty="0" err="1"/>
              <a:t>lebih</a:t>
            </a:r>
            <a:r>
              <a:rPr lang="en-US" dirty="0"/>
              <a:t> </a:t>
            </a:r>
            <a:r>
              <a:rPr lang="en-US" dirty="0" err="1"/>
              <a:t>kreatif</a:t>
            </a:r>
            <a:r>
              <a:rPr lang="en-US" dirty="0" smtClean="0"/>
              <a:t>.</a:t>
            </a:r>
          </a:p>
          <a:p>
            <a:pPr algn="just">
              <a:buClrTx/>
              <a:buFont typeface="Wingdings" pitchFamily="2" charset="2"/>
              <a:buChar char="q"/>
            </a:pPr>
            <a:r>
              <a:rPr lang="en-US" dirty="0" err="1" smtClean="0"/>
              <a:t>Kondisi</a:t>
            </a:r>
            <a:r>
              <a:rPr lang="en-US" dirty="0" smtClean="0"/>
              <a:t> </a:t>
            </a:r>
            <a:r>
              <a:rPr lang="en-US" dirty="0" err="1"/>
              <a:t>tersebut</a:t>
            </a:r>
            <a:r>
              <a:rPr lang="en-US" dirty="0"/>
              <a:t> </a:t>
            </a:r>
            <a:r>
              <a:rPr lang="en-US" dirty="0" err="1"/>
              <a:t>maka</a:t>
            </a:r>
            <a:r>
              <a:rPr lang="en-US" dirty="0"/>
              <a:t> </a:t>
            </a:r>
            <a:r>
              <a:rPr lang="en-US" dirty="0" err="1"/>
              <a:t>akan</a:t>
            </a:r>
            <a:r>
              <a:rPr lang="en-US" dirty="0"/>
              <a:t> </a:t>
            </a:r>
            <a:r>
              <a:rPr lang="en-US" dirty="0" err="1"/>
              <a:t>terdapat</a:t>
            </a:r>
            <a:r>
              <a:rPr lang="en-US" dirty="0"/>
              <a:t> </a:t>
            </a:r>
            <a:r>
              <a:rPr lang="en-US" dirty="0" err="1"/>
              <a:t>golongan</a:t>
            </a:r>
            <a:r>
              <a:rPr lang="en-US" dirty="0"/>
              <a:t> </a:t>
            </a:r>
            <a:r>
              <a:rPr lang="en-US" dirty="0" err="1"/>
              <a:t>masyarakat</a:t>
            </a:r>
            <a:r>
              <a:rPr lang="en-US" dirty="0"/>
              <a:t> yang </a:t>
            </a:r>
            <a:r>
              <a:rPr lang="en-US" dirty="0" err="1"/>
              <a:t>memperoleh</a:t>
            </a:r>
            <a:r>
              <a:rPr lang="en-US" dirty="0"/>
              <a:t> </a:t>
            </a:r>
            <a:r>
              <a:rPr lang="en-US" dirty="0" err="1"/>
              <a:t>pendapatan</a:t>
            </a:r>
            <a:r>
              <a:rPr lang="en-US" dirty="0"/>
              <a:t> </a:t>
            </a:r>
            <a:r>
              <a:rPr lang="en-US" dirty="0" err="1"/>
              <a:t>sangat</a:t>
            </a:r>
            <a:r>
              <a:rPr lang="en-US" dirty="0"/>
              <a:t> </a:t>
            </a:r>
            <a:r>
              <a:rPr lang="en-US" dirty="0" err="1"/>
              <a:t>tinggi</a:t>
            </a:r>
            <a:r>
              <a:rPr lang="en-US" dirty="0"/>
              <a:t> </a:t>
            </a:r>
            <a:r>
              <a:rPr lang="en-US" dirty="0" err="1"/>
              <a:t>dan</a:t>
            </a:r>
            <a:r>
              <a:rPr lang="en-US" dirty="0"/>
              <a:t> </a:t>
            </a:r>
            <a:r>
              <a:rPr lang="en-US" dirty="0" err="1"/>
              <a:t>ada</a:t>
            </a:r>
            <a:r>
              <a:rPr lang="en-US" dirty="0"/>
              <a:t> pula yang </a:t>
            </a:r>
            <a:r>
              <a:rPr lang="en-US" dirty="0" err="1"/>
              <a:t>mendapatkan</a:t>
            </a:r>
            <a:r>
              <a:rPr lang="en-US" dirty="0"/>
              <a:t> </a:t>
            </a:r>
            <a:r>
              <a:rPr lang="en-US" dirty="0" err="1"/>
              <a:t>pendapatan</a:t>
            </a:r>
            <a:r>
              <a:rPr lang="en-US" dirty="0"/>
              <a:t> yang </a:t>
            </a:r>
            <a:r>
              <a:rPr lang="en-US" dirty="0" err="1"/>
              <a:t>sangat</a:t>
            </a:r>
            <a:r>
              <a:rPr lang="en-US" dirty="0"/>
              <a:t> </a:t>
            </a:r>
            <a:r>
              <a:rPr lang="en-US" dirty="0" err="1"/>
              <a:t>rendah</a:t>
            </a:r>
            <a:r>
              <a:rPr lang="en-US" dirty="0"/>
              <a:t>.</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Eksternalitas</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a:buClrTx/>
              <a:buFont typeface="Wingdings" pitchFamily="2" charset="2"/>
              <a:buChar char="q"/>
            </a:pPr>
            <a:r>
              <a:rPr lang="en-US" dirty="0" err="1"/>
              <a:t>Eksternalitas</a:t>
            </a:r>
            <a:r>
              <a:rPr lang="en-US" dirty="0"/>
              <a:t> (</a:t>
            </a:r>
            <a:r>
              <a:rPr lang="en-US" i="1" dirty="0"/>
              <a:t>externality</a:t>
            </a:r>
            <a:r>
              <a:rPr lang="en-US" dirty="0"/>
              <a:t>) </a:t>
            </a:r>
            <a:r>
              <a:rPr lang="en-US" dirty="0" err="1"/>
              <a:t>adalah</a:t>
            </a:r>
            <a:r>
              <a:rPr lang="en-US" dirty="0"/>
              <a:t> </a:t>
            </a:r>
            <a:r>
              <a:rPr lang="en-US" dirty="0" err="1"/>
              <a:t>pengaruh</a:t>
            </a:r>
            <a:r>
              <a:rPr lang="en-US" dirty="0"/>
              <a:t> </a:t>
            </a:r>
            <a:r>
              <a:rPr lang="en-US" dirty="0" err="1"/>
              <a:t>dari</a:t>
            </a:r>
            <a:r>
              <a:rPr lang="en-US" dirty="0"/>
              <a:t> </a:t>
            </a:r>
            <a:r>
              <a:rPr lang="en-US" dirty="0" err="1"/>
              <a:t>seorang</a:t>
            </a:r>
            <a:r>
              <a:rPr lang="en-US" dirty="0"/>
              <a:t> </a:t>
            </a:r>
            <a:r>
              <a:rPr lang="en-US" dirty="0" err="1"/>
              <a:t>pelaku</a:t>
            </a:r>
            <a:r>
              <a:rPr lang="en-US" dirty="0"/>
              <a:t> </a:t>
            </a:r>
            <a:r>
              <a:rPr lang="en-US" dirty="0" err="1"/>
              <a:t>ekonomi</a:t>
            </a:r>
            <a:r>
              <a:rPr lang="en-US" dirty="0"/>
              <a:t> </a:t>
            </a:r>
            <a:r>
              <a:rPr lang="en-US" dirty="0" err="1"/>
              <a:t>terhadap</a:t>
            </a:r>
            <a:r>
              <a:rPr lang="en-US" dirty="0"/>
              <a:t> </a:t>
            </a:r>
            <a:r>
              <a:rPr lang="en-US" dirty="0" err="1"/>
              <a:t>pelaku</a:t>
            </a:r>
            <a:r>
              <a:rPr lang="en-US" dirty="0"/>
              <a:t> </a:t>
            </a:r>
            <a:r>
              <a:rPr lang="en-US" dirty="0" err="1"/>
              <a:t>lainnya</a:t>
            </a:r>
            <a:r>
              <a:rPr lang="en-US" dirty="0"/>
              <a:t> yang </a:t>
            </a:r>
            <a:r>
              <a:rPr lang="en-US" dirty="0" err="1"/>
              <a:t>tidak</a:t>
            </a:r>
            <a:r>
              <a:rPr lang="en-US" dirty="0"/>
              <a:t> </a:t>
            </a:r>
            <a:r>
              <a:rPr lang="en-US" dirty="0" err="1"/>
              <a:t>dipertimbangkan</a:t>
            </a:r>
            <a:r>
              <a:rPr lang="en-US" dirty="0"/>
              <a:t> </a:t>
            </a:r>
            <a:r>
              <a:rPr lang="en-US" dirty="0" err="1"/>
              <a:t>dalam</a:t>
            </a:r>
            <a:r>
              <a:rPr lang="en-US" dirty="0"/>
              <a:t> </a:t>
            </a:r>
            <a:r>
              <a:rPr lang="en-US" dirty="0" err="1"/>
              <a:t>perilaku</a:t>
            </a:r>
            <a:r>
              <a:rPr lang="en-US" dirty="0"/>
              <a:t> </a:t>
            </a:r>
            <a:r>
              <a:rPr lang="en-US" dirty="0" err="1"/>
              <a:t>pasar</a:t>
            </a:r>
            <a:r>
              <a:rPr lang="en-US" dirty="0"/>
              <a:t> yang normal</a:t>
            </a:r>
            <a:r>
              <a:rPr lang="en-US" dirty="0" smtClean="0"/>
              <a:t>.</a:t>
            </a:r>
          </a:p>
          <a:p>
            <a:pPr>
              <a:buClrTx/>
              <a:buFont typeface="Wingdings" pitchFamily="2" charset="2"/>
              <a:buChar char="q"/>
            </a:pPr>
            <a:r>
              <a:rPr lang="en-US" dirty="0" err="1"/>
              <a:t>Eksternalitas</a:t>
            </a:r>
            <a:r>
              <a:rPr lang="en-US" dirty="0"/>
              <a:t> </a:t>
            </a:r>
            <a:r>
              <a:rPr lang="en-US" dirty="0" err="1"/>
              <a:t>dapat</a:t>
            </a:r>
            <a:r>
              <a:rPr lang="en-US" dirty="0"/>
              <a:t> </a:t>
            </a:r>
            <a:r>
              <a:rPr lang="en-US" dirty="0" err="1"/>
              <a:t>juga</a:t>
            </a:r>
            <a:r>
              <a:rPr lang="en-US" dirty="0"/>
              <a:t> </a:t>
            </a:r>
            <a:r>
              <a:rPr lang="en-US" dirty="0" err="1"/>
              <a:t>disebut</a:t>
            </a:r>
            <a:r>
              <a:rPr lang="en-US" dirty="0"/>
              <a:t> pula </a:t>
            </a:r>
            <a:r>
              <a:rPr lang="en-US" dirty="0" err="1"/>
              <a:t>efek</a:t>
            </a:r>
            <a:r>
              <a:rPr lang="en-US" dirty="0"/>
              <a:t> </a:t>
            </a:r>
            <a:r>
              <a:rPr lang="en-US" dirty="0" err="1"/>
              <a:t>limpahan</a:t>
            </a:r>
            <a:r>
              <a:rPr lang="en-US" dirty="0"/>
              <a:t> (</a:t>
            </a:r>
            <a:r>
              <a:rPr lang="en-US" i="1" dirty="0"/>
              <a:t>spill-over</a:t>
            </a:r>
            <a:r>
              <a:rPr lang="en-US" dirty="0"/>
              <a:t>) </a:t>
            </a:r>
            <a:r>
              <a:rPr lang="en-US" dirty="0" err="1"/>
              <a:t>atau</a:t>
            </a:r>
            <a:r>
              <a:rPr lang="en-US" dirty="0"/>
              <a:t> </a:t>
            </a:r>
            <a:r>
              <a:rPr lang="en-US" dirty="0" err="1"/>
              <a:t>efek</a:t>
            </a:r>
            <a:r>
              <a:rPr lang="en-US" dirty="0"/>
              <a:t> </a:t>
            </a:r>
            <a:r>
              <a:rPr lang="en-US" dirty="0" err="1"/>
              <a:t>pihak</a:t>
            </a:r>
            <a:r>
              <a:rPr lang="en-US" dirty="0"/>
              <a:t> </a:t>
            </a:r>
            <a:r>
              <a:rPr lang="en-US" dirty="0" err="1"/>
              <a:t>ketiga</a:t>
            </a:r>
            <a:r>
              <a:rPr lang="en-US" dirty="0"/>
              <a:t> (</a:t>
            </a:r>
            <a:r>
              <a:rPr lang="en-US" i="1" dirty="0"/>
              <a:t>third-party effect</a:t>
            </a:r>
            <a:r>
              <a:rPr lang="en-US" dirty="0"/>
              <a:t>) yang </a:t>
            </a:r>
            <a:r>
              <a:rPr lang="en-US" dirty="0" err="1"/>
              <a:t>menggambarkan</a:t>
            </a:r>
            <a:r>
              <a:rPr lang="en-US" dirty="0"/>
              <a:t> </a:t>
            </a:r>
            <a:r>
              <a:rPr lang="en-US" dirty="0" err="1"/>
              <a:t>adanya</a:t>
            </a:r>
            <a:r>
              <a:rPr lang="en-US" dirty="0"/>
              <a:t> </a:t>
            </a:r>
            <a:r>
              <a:rPr lang="en-US" dirty="0" err="1"/>
              <a:t>pengaruh</a:t>
            </a:r>
            <a:r>
              <a:rPr lang="en-US" dirty="0"/>
              <a:t> </a:t>
            </a:r>
            <a:r>
              <a:rPr lang="en-US" dirty="0" err="1"/>
              <a:t>suatu</a:t>
            </a:r>
            <a:r>
              <a:rPr lang="en-US" dirty="0"/>
              <a:t> </a:t>
            </a:r>
            <a:r>
              <a:rPr lang="en-US" dirty="0" err="1"/>
              <a:t>transaksi</a:t>
            </a:r>
            <a:r>
              <a:rPr lang="en-US" dirty="0"/>
              <a:t> </a:t>
            </a:r>
            <a:r>
              <a:rPr lang="en-US" dirty="0" err="1"/>
              <a:t>kepada</a:t>
            </a:r>
            <a:r>
              <a:rPr lang="en-US" dirty="0"/>
              <a:t> </a:t>
            </a:r>
            <a:r>
              <a:rPr lang="en-US" dirty="0" err="1"/>
              <a:t>pihak</a:t>
            </a:r>
            <a:r>
              <a:rPr lang="en-US" dirty="0"/>
              <a:t> lain yang </a:t>
            </a:r>
            <a:r>
              <a:rPr lang="en-US" dirty="0" err="1"/>
              <a:t>tidak</a:t>
            </a:r>
            <a:r>
              <a:rPr lang="en-US" dirty="0"/>
              <a:t> </a:t>
            </a:r>
            <a:r>
              <a:rPr lang="en-US" dirty="0" err="1"/>
              <a:t>terlibat</a:t>
            </a:r>
            <a:r>
              <a:rPr lang="en-US" dirty="0"/>
              <a:t> </a:t>
            </a:r>
            <a:r>
              <a:rPr lang="en-US" dirty="0" err="1"/>
              <a:t>dalam</a:t>
            </a:r>
            <a:r>
              <a:rPr lang="en-US" dirty="0"/>
              <a:t> </a:t>
            </a:r>
            <a:r>
              <a:rPr lang="en-US" dirty="0" err="1"/>
              <a:t>suatu</a:t>
            </a:r>
            <a:r>
              <a:rPr lang="en-US" dirty="0"/>
              <a:t> </a:t>
            </a:r>
            <a:r>
              <a:rPr lang="en-US" dirty="0" err="1"/>
              <a:t>transaksi</a:t>
            </a:r>
            <a:r>
              <a:rPr lang="en-US" dirty="0" smtClean="0"/>
              <a:t>.</a:t>
            </a:r>
          </a:p>
          <a:p>
            <a:pPr>
              <a:buClrTx/>
              <a:buFont typeface="Wingdings" pitchFamily="2" charset="2"/>
              <a:buChar char="q"/>
            </a:pPr>
            <a:r>
              <a:rPr lang="en-US" dirty="0" err="1"/>
              <a:t>Efek</a:t>
            </a:r>
            <a:r>
              <a:rPr lang="en-US" dirty="0"/>
              <a:t> </a:t>
            </a:r>
            <a:r>
              <a:rPr lang="en-US" dirty="0" err="1"/>
              <a:t>samping</a:t>
            </a:r>
            <a:r>
              <a:rPr lang="en-US" dirty="0"/>
              <a:t> </a:t>
            </a:r>
            <a:r>
              <a:rPr lang="en-US" dirty="0" err="1"/>
              <a:t>dari</a:t>
            </a:r>
            <a:r>
              <a:rPr lang="en-US" dirty="0"/>
              <a:t> </a:t>
            </a:r>
            <a:r>
              <a:rPr lang="en-US" dirty="0" err="1"/>
              <a:t>suatu</a:t>
            </a:r>
            <a:r>
              <a:rPr lang="en-US" dirty="0"/>
              <a:t> </a:t>
            </a:r>
            <a:r>
              <a:rPr lang="en-US" dirty="0" err="1"/>
              <a:t>kegiatan</a:t>
            </a:r>
            <a:r>
              <a:rPr lang="en-US" dirty="0"/>
              <a:t> </a:t>
            </a:r>
            <a:r>
              <a:rPr lang="en-US" dirty="0" err="1"/>
              <a:t>transaksi</a:t>
            </a:r>
            <a:r>
              <a:rPr lang="en-US" dirty="0"/>
              <a:t> </a:t>
            </a:r>
            <a:r>
              <a:rPr lang="en-US" dirty="0" err="1"/>
              <a:t>ekonomi</a:t>
            </a:r>
            <a:r>
              <a:rPr lang="en-US" dirty="0"/>
              <a:t> </a:t>
            </a:r>
            <a:r>
              <a:rPr lang="en-US" dirty="0" err="1"/>
              <a:t>bisa</a:t>
            </a:r>
            <a:r>
              <a:rPr lang="en-US" dirty="0"/>
              <a:t> </a:t>
            </a:r>
            <a:r>
              <a:rPr lang="en-US" dirty="0" err="1"/>
              <a:t>positif</a:t>
            </a:r>
            <a:r>
              <a:rPr lang="en-US" dirty="0"/>
              <a:t> (</a:t>
            </a:r>
            <a:r>
              <a:rPr lang="en-US" i="1" dirty="0"/>
              <a:t>positive external effects, external economic</a:t>
            </a:r>
            <a:r>
              <a:rPr lang="en-US" dirty="0"/>
              <a:t>) </a:t>
            </a:r>
            <a:r>
              <a:rPr lang="en-US" dirty="0" err="1"/>
              <a:t>maupun</a:t>
            </a:r>
            <a:r>
              <a:rPr lang="en-US" dirty="0"/>
              <a:t> </a:t>
            </a:r>
            <a:r>
              <a:rPr lang="en-US" dirty="0" err="1"/>
              <a:t>negatif</a:t>
            </a:r>
            <a:r>
              <a:rPr lang="en-US" dirty="0"/>
              <a:t> (</a:t>
            </a:r>
            <a:r>
              <a:rPr lang="en-US" i="1" dirty="0"/>
              <a:t>negative external effects, external </a:t>
            </a:r>
            <a:r>
              <a:rPr lang="en-US" i="1" dirty="0" err="1"/>
              <a:t>diseconomic</a:t>
            </a:r>
            <a:r>
              <a:rPr lang="en-US"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Macam-Macam</a:t>
            </a:r>
            <a:r>
              <a:rPr lang="en-US" dirty="0" smtClean="0"/>
              <a:t> </a:t>
            </a:r>
            <a:r>
              <a:rPr lang="en-US" dirty="0" err="1" smtClean="0"/>
              <a:t>dampak</a:t>
            </a:r>
            <a:r>
              <a:rPr lang="en-US" dirty="0" smtClean="0"/>
              <a:t> </a:t>
            </a:r>
            <a:r>
              <a:rPr lang="en-US" dirty="0" err="1" smtClean="0"/>
              <a:t>Ekternalitas</a:t>
            </a:r>
            <a:endParaRPr lang="en-US" dirty="0"/>
          </a:p>
        </p:txBody>
      </p:sp>
      <p:sp>
        <p:nvSpPr>
          <p:cNvPr id="3" name="Content Placeholder 2"/>
          <p:cNvSpPr>
            <a:spLocks noGrp="1"/>
          </p:cNvSpPr>
          <p:nvPr>
            <p:ph idx="1"/>
          </p:nvPr>
        </p:nvSpPr>
        <p:spPr/>
        <p:txBody>
          <a:bodyPr>
            <a:normAutofit fontScale="92500" lnSpcReduction="20000"/>
          </a:bodyPr>
          <a:lstStyle/>
          <a:p>
            <a:pPr lvl="0">
              <a:buClrTx/>
              <a:buFont typeface="Wingdings" pitchFamily="2" charset="2"/>
              <a:buChar char="q"/>
            </a:pPr>
            <a:r>
              <a:rPr lang="en-US" dirty="0" err="1"/>
              <a:t>Eksternalitas</a:t>
            </a:r>
            <a:r>
              <a:rPr lang="en-US" dirty="0"/>
              <a:t> </a:t>
            </a:r>
            <a:r>
              <a:rPr lang="en-US" dirty="0" err="1"/>
              <a:t>positif</a:t>
            </a:r>
            <a:r>
              <a:rPr lang="en-US" dirty="0"/>
              <a:t> (</a:t>
            </a:r>
            <a:r>
              <a:rPr lang="en-US" i="1" dirty="0"/>
              <a:t>positive external effects, external economic</a:t>
            </a:r>
            <a:r>
              <a:rPr lang="en-US" dirty="0"/>
              <a:t>) </a:t>
            </a:r>
            <a:r>
              <a:rPr lang="en-US" dirty="0" err="1"/>
              <a:t>yakni</a:t>
            </a:r>
            <a:r>
              <a:rPr lang="en-US" dirty="0"/>
              <a:t> </a:t>
            </a:r>
            <a:r>
              <a:rPr lang="en-US" dirty="0" err="1"/>
              <a:t>eksternalitas</a:t>
            </a:r>
            <a:r>
              <a:rPr lang="en-US" dirty="0"/>
              <a:t> yang </a:t>
            </a:r>
            <a:r>
              <a:rPr lang="en-US" dirty="0" err="1"/>
              <a:t>menguntungkan</a:t>
            </a:r>
            <a:r>
              <a:rPr lang="en-US" dirty="0"/>
              <a:t> </a:t>
            </a:r>
            <a:r>
              <a:rPr lang="en-US" dirty="0" err="1"/>
              <a:t>orang</a:t>
            </a:r>
            <a:r>
              <a:rPr lang="en-US" dirty="0"/>
              <a:t> lain </a:t>
            </a:r>
            <a:r>
              <a:rPr lang="en-US" dirty="0" err="1"/>
              <a:t>contoh</a:t>
            </a:r>
            <a:r>
              <a:rPr lang="en-US" dirty="0"/>
              <a:t> </a:t>
            </a:r>
            <a:r>
              <a:rPr lang="en-US" dirty="0" err="1"/>
              <a:t>pembangunan</a:t>
            </a:r>
            <a:r>
              <a:rPr lang="en-US" dirty="0"/>
              <a:t> </a:t>
            </a:r>
            <a:r>
              <a:rPr lang="en-US" dirty="0" err="1"/>
              <a:t>pabrik</a:t>
            </a:r>
            <a:r>
              <a:rPr lang="en-US" dirty="0"/>
              <a:t> </a:t>
            </a:r>
            <a:r>
              <a:rPr lang="en-US" dirty="0" err="1"/>
              <a:t>di</a:t>
            </a:r>
            <a:r>
              <a:rPr lang="en-US" dirty="0"/>
              <a:t> </a:t>
            </a:r>
            <a:r>
              <a:rPr lang="en-US" dirty="0" err="1"/>
              <a:t>suatu</a:t>
            </a:r>
            <a:r>
              <a:rPr lang="en-US" dirty="0"/>
              <a:t> </a:t>
            </a:r>
            <a:r>
              <a:rPr lang="en-US" dirty="0" err="1"/>
              <a:t>tempat</a:t>
            </a:r>
            <a:r>
              <a:rPr lang="en-US" dirty="0"/>
              <a:t> </a:t>
            </a:r>
            <a:r>
              <a:rPr lang="en-US" dirty="0" err="1"/>
              <a:t>dapat</a:t>
            </a:r>
            <a:r>
              <a:rPr lang="en-US" dirty="0"/>
              <a:t> </a:t>
            </a:r>
            <a:r>
              <a:rPr lang="en-US" dirty="0" err="1"/>
              <a:t>mengakibatkan</a:t>
            </a:r>
            <a:r>
              <a:rPr lang="en-US" dirty="0"/>
              <a:t> </a:t>
            </a:r>
            <a:r>
              <a:rPr lang="en-US" dirty="0" err="1"/>
              <a:t>menaikkan</a:t>
            </a:r>
            <a:r>
              <a:rPr lang="en-US" dirty="0"/>
              <a:t> </a:t>
            </a:r>
            <a:r>
              <a:rPr lang="en-US" dirty="0" err="1"/>
              <a:t>perekonomian</a:t>
            </a:r>
            <a:r>
              <a:rPr lang="en-US" dirty="0"/>
              <a:t> </a:t>
            </a:r>
            <a:r>
              <a:rPr lang="en-US" dirty="0" err="1"/>
              <a:t>penduduk</a:t>
            </a:r>
            <a:r>
              <a:rPr lang="en-US" dirty="0"/>
              <a:t> </a:t>
            </a:r>
            <a:r>
              <a:rPr lang="en-US" dirty="0" err="1"/>
              <a:t>sekitarnya</a:t>
            </a:r>
            <a:r>
              <a:rPr lang="en-US" dirty="0"/>
              <a:t>.</a:t>
            </a:r>
          </a:p>
          <a:p>
            <a:pPr lvl="0">
              <a:buClrTx/>
              <a:buFont typeface="Wingdings" pitchFamily="2" charset="2"/>
              <a:buChar char="q"/>
            </a:pPr>
            <a:r>
              <a:rPr lang="en-US" dirty="0" err="1"/>
              <a:t>Eksternalitas</a:t>
            </a:r>
            <a:r>
              <a:rPr lang="en-US" dirty="0"/>
              <a:t> </a:t>
            </a:r>
            <a:r>
              <a:rPr lang="en-US" dirty="0" err="1"/>
              <a:t>negatif</a:t>
            </a:r>
            <a:r>
              <a:rPr lang="en-US" dirty="0"/>
              <a:t> (</a:t>
            </a:r>
            <a:r>
              <a:rPr lang="en-US" i="1" dirty="0"/>
              <a:t>negative external effects, external </a:t>
            </a:r>
            <a:r>
              <a:rPr lang="en-US" i="1" dirty="0" err="1"/>
              <a:t>diseconomic</a:t>
            </a:r>
            <a:r>
              <a:rPr lang="en-US" dirty="0"/>
              <a:t>) </a:t>
            </a:r>
            <a:r>
              <a:rPr lang="en-US" dirty="0" err="1"/>
              <a:t>yakni</a:t>
            </a:r>
            <a:r>
              <a:rPr lang="en-US" dirty="0"/>
              <a:t> </a:t>
            </a:r>
            <a:r>
              <a:rPr lang="en-US" dirty="0" err="1"/>
              <a:t>eksternalitas</a:t>
            </a:r>
            <a:r>
              <a:rPr lang="en-US" dirty="0"/>
              <a:t> yang </a:t>
            </a:r>
            <a:r>
              <a:rPr lang="en-US" dirty="0" err="1"/>
              <a:t>dapat</a:t>
            </a:r>
            <a:r>
              <a:rPr lang="en-US" dirty="0"/>
              <a:t> </a:t>
            </a:r>
            <a:r>
              <a:rPr lang="en-US" dirty="0" err="1"/>
              <a:t>merugikan</a:t>
            </a:r>
            <a:r>
              <a:rPr lang="en-US" dirty="0"/>
              <a:t> </a:t>
            </a:r>
            <a:r>
              <a:rPr lang="en-US" dirty="0" err="1"/>
              <a:t>orang</a:t>
            </a:r>
            <a:r>
              <a:rPr lang="en-US" dirty="0"/>
              <a:t> lain. </a:t>
            </a:r>
            <a:r>
              <a:rPr lang="en-US" dirty="0" err="1"/>
              <a:t>Contohnya</a:t>
            </a:r>
            <a:r>
              <a:rPr lang="en-US" dirty="0"/>
              <a:t> </a:t>
            </a:r>
            <a:r>
              <a:rPr lang="en-US" dirty="0" err="1"/>
              <a:t>dengan</a:t>
            </a:r>
            <a:r>
              <a:rPr lang="en-US" dirty="0"/>
              <a:t> </a:t>
            </a:r>
            <a:r>
              <a:rPr lang="en-US" dirty="0" err="1"/>
              <a:t>adanya</a:t>
            </a:r>
            <a:r>
              <a:rPr lang="en-US" dirty="0"/>
              <a:t> </a:t>
            </a:r>
            <a:r>
              <a:rPr lang="en-US" dirty="0" err="1"/>
              <a:t>pabrik</a:t>
            </a:r>
            <a:r>
              <a:rPr lang="en-US" dirty="0"/>
              <a:t> yang </a:t>
            </a:r>
            <a:r>
              <a:rPr lang="en-US" dirty="0" err="1"/>
              <a:t>mengakibatkan</a:t>
            </a:r>
            <a:r>
              <a:rPr lang="en-US" dirty="0"/>
              <a:t> </a:t>
            </a:r>
            <a:r>
              <a:rPr lang="en-US" dirty="0" err="1"/>
              <a:t>polusi</a:t>
            </a:r>
            <a:r>
              <a:rPr lang="en-US" dirty="0"/>
              <a:t> </a:t>
            </a:r>
            <a:r>
              <a:rPr lang="en-US" dirty="0" err="1"/>
              <a:t>udara</a:t>
            </a:r>
            <a:r>
              <a:rPr lang="en-US" dirty="0"/>
              <a:t> (</a:t>
            </a:r>
            <a:r>
              <a:rPr lang="en-US" dirty="0" err="1"/>
              <a:t>asap</a:t>
            </a:r>
            <a:r>
              <a:rPr lang="en-US" dirty="0"/>
              <a:t>) </a:t>
            </a:r>
            <a:r>
              <a:rPr lang="en-US" dirty="0" err="1"/>
              <a:t>berakibat</a:t>
            </a:r>
            <a:r>
              <a:rPr lang="en-US" dirty="0"/>
              <a:t> </a:t>
            </a:r>
            <a:r>
              <a:rPr lang="en-US" dirty="0" err="1"/>
              <a:t>merugikan</a:t>
            </a:r>
            <a:r>
              <a:rPr lang="en-US" dirty="0"/>
              <a:t> </a:t>
            </a:r>
            <a:r>
              <a:rPr lang="en-US" dirty="0" err="1"/>
              <a:t>terhadap</a:t>
            </a:r>
            <a:r>
              <a:rPr lang="en-US" dirty="0"/>
              <a:t> </a:t>
            </a:r>
            <a:r>
              <a:rPr lang="en-US" dirty="0" err="1"/>
              <a:t>penduduk</a:t>
            </a:r>
            <a:r>
              <a:rPr lang="en-US" dirty="0"/>
              <a:t> </a:t>
            </a:r>
            <a:r>
              <a:rPr lang="en-US" dirty="0" err="1"/>
              <a:t>sekitarnya</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Eksternalitas</a:t>
            </a:r>
            <a:r>
              <a:rPr lang="en-US" dirty="0"/>
              <a:t> </a:t>
            </a:r>
            <a:r>
              <a:rPr lang="en-US" dirty="0" err="1"/>
              <a:t>dapat</a:t>
            </a:r>
            <a:r>
              <a:rPr lang="en-US" dirty="0"/>
              <a:t> </a:t>
            </a:r>
            <a:r>
              <a:rPr lang="en-US" dirty="0" err="1" smtClean="0"/>
              <a:t>Terjadi</a:t>
            </a:r>
            <a:r>
              <a:rPr lang="en-US" dirty="0" smtClean="0"/>
              <a:t> </a:t>
            </a:r>
            <a:r>
              <a:rPr lang="en-US" dirty="0" err="1"/>
              <a:t>dari</a:t>
            </a:r>
            <a:r>
              <a:rPr lang="en-US" dirty="0"/>
              <a:t> </a:t>
            </a:r>
            <a:r>
              <a:rPr lang="en-US" dirty="0" err="1" smtClean="0"/>
              <a:t>Empat</a:t>
            </a:r>
            <a:r>
              <a:rPr lang="en-US" dirty="0" smtClean="0"/>
              <a:t> </a:t>
            </a:r>
            <a:r>
              <a:rPr lang="en-US" dirty="0" err="1" smtClean="0"/>
              <a:t>Interaksi</a:t>
            </a:r>
            <a:r>
              <a:rPr lang="en-US" dirty="0" smtClean="0"/>
              <a:t> </a:t>
            </a:r>
            <a:r>
              <a:rPr lang="en-US" dirty="0" err="1" smtClean="0"/>
              <a:t>Ekonomi</a:t>
            </a:r>
            <a:endParaRPr lang="en-US" dirty="0"/>
          </a:p>
        </p:txBody>
      </p:sp>
      <p:sp>
        <p:nvSpPr>
          <p:cNvPr id="3" name="Content Placeholder 2"/>
          <p:cNvSpPr>
            <a:spLocks noGrp="1"/>
          </p:cNvSpPr>
          <p:nvPr>
            <p:ph idx="1"/>
          </p:nvPr>
        </p:nvSpPr>
        <p:spPr>
          <a:xfrm>
            <a:off x="304800" y="1554162"/>
            <a:ext cx="8686800" cy="4922838"/>
          </a:xfrm>
        </p:spPr>
        <p:txBody>
          <a:bodyPr>
            <a:normAutofit fontScale="70000" lnSpcReduction="20000"/>
          </a:bodyPr>
          <a:lstStyle/>
          <a:p>
            <a:pPr marL="514350" lvl="0" indent="-514350">
              <a:buClrTx/>
              <a:buFont typeface="+mj-lt"/>
              <a:buAutoNum type="arabicPeriod"/>
            </a:pPr>
            <a:r>
              <a:rPr lang="en-US" b="1" dirty="0" err="1" smtClean="0"/>
              <a:t>Efek</a:t>
            </a:r>
            <a:r>
              <a:rPr lang="en-US" b="1" dirty="0" smtClean="0"/>
              <a:t> </a:t>
            </a:r>
            <a:r>
              <a:rPr lang="en-US" b="1" dirty="0" err="1"/>
              <a:t>atau</a:t>
            </a:r>
            <a:r>
              <a:rPr lang="en-US" b="1" dirty="0"/>
              <a:t> </a:t>
            </a:r>
            <a:r>
              <a:rPr lang="en-US" b="1" dirty="0" err="1"/>
              <a:t>dampak</a:t>
            </a:r>
            <a:r>
              <a:rPr lang="en-US" b="1" dirty="0"/>
              <a:t> </a:t>
            </a:r>
            <a:r>
              <a:rPr lang="en-US" b="1" dirty="0" err="1"/>
              <a:t>satu</a:t>
            </a:r>
            <a:r>
              <a:rPr lang="en-US" b="1" dirty="0"/>
              <a:t> </a:t>
            </a:r>
            <a:r>
              <a:rPr lang="en-US" b="1" dirty="0" err="1"/>
              <a:t>produsen</a:t>
            </a:r>
            <a:r>
              <a:rPr lang="en-US" b="1" dirty="0"/>
              <a:t> </a:t>
            </a:r>
            <a:r>
              <a:rPr lang="en-US" b="1" dirty="0" err="1"/>
              <a:t>terhadap</a:t>
            </a:r>
            <a:r>
              <a:rPr lang="en-US" b="1" dirty="0"/>
              <a:t> </a:t>
            </a:r>
            <a:r>
              <a:rPr lang="en-US" b="1" dirty="0" err="1"/>
              <a:t>produsen</a:t>
            </a:r>
            <a:r>
              <a:rPr lang="en-US" b="1" dirty="0"/>
              <a:t> lain (</a:t>
            </a:r>
            <a:r>
              <a:rPr lang="en-US" b="1" i="1" dirty="0"/>
              <a:t>effects of producers on other </a:t>
            </a:r>
            <a:r>
              <a:rPr lang="en-US" b="1" i="1" dirty="0" smtClean="0"/>
              <a:t>producers</a:t>
            </a:r>
            <a:r>
              <a:rPr lang="en-US" b="1" dirty="0" smtClean="0"/>
              <a:t>)</a:t>
            </a:r>
          </a:p>
          <a:p>
            <a:pPr marL="514350" lvl="0" indent="-514350">
              <a:buClrTx/>
              <a:buNone/>
            </a:pPr>
            <a:r>
              <a:rPr lang="en-US" dirty="0" smtClean="0"/>
              <a:t>	</a:t>
            </a:r>
            <a:r>
              <a:rPr lang="en-US" dirty="0" err="1" smtClean="0"/>
              <a:t>Dampak</a:t>
            </a:r>
            <a:r>
              <a:rPr lang="en-US" dirty="0" smtClean="0"/>
              <a:t> </a:t>
            </a:r>
            <a:r>
              <a:rPr lang="en-US" dirty="0" err="1"/>
              <a:t>atau</a:t>
            </a:r>
            <a:r>
              <a:rPr lang="en-US" dirty="0"/>
              <a:t> </a:t>
            </a:r>
            <a:r>
              <a:rPr lang="en-US" dirty="0" err="1"/>
              <a:t>efek</a:t>
            </a:r>
            <a:r>
              <a:rPr lang="en-US" dirty="0"/>
              <a:t> yang </a:t>
            </a:r>
            <a:r>
              <a:rPr lang="en-US" dirty="0" err="1"/>
              <a:t>termasuk</a:t>
            </a:r>
            <a:r>
              <a:rPr lang="en-US" dirty="0"/>
              <a:t> </a:t>
            </a:r>
            <a:r>
              <a:rPr lang="en-US" dirty="0" err="1"/>
              <a:t>dalam</a:t>
            </a:r>
            <a:r>
              <a:rPr lang="en-US" dirty="0"/>
              <a:t> </a:t>
            </a:r>
            <a:r>
              <a:rPr lang="en-US" dirty="0" err="1"/>
              <a:t>kategori</a:t>
            </a:r>
            <a:r>
              <a:rPr lang="en-US" dirty="0"/>
              <a:t> </a:t>
            </a:r>
            <a:r>
              <a:rPr lang="en-US" dirty="0" err="1"/>
              <a:t>ini</a:t>
            </a:r>
            <a:r>
              <a:rPr lang="en-US" dirty="0"/>
              <a:t> </a:t>
            </a:r>
            <a:r>
              <a:rPr lang="en-US" dirty="0" err="1"/>
              <a:t>meliputi</a:t>
            </a:r>
            <a:r>
              <a:rPr lang="en-US" dirty="0"/>
              <a:t> </a:t>
            </a:r>
            <a:r>
              <a:rPr lang="en-US" dirty="0" err="1"/>
              <a:t>biaya</a:t>
            </a:r>
            <a:r>
              <a:rPr lang="en-US" dirty="0"/>
              <a:t> </a:t>
            </a:r>
            <a:r>
              <a:rPr lang="en-US" dirty="0" err="1"/>
              <a:t>permurnian</a:t>
            </a:r>
            <a:r>
              <a:rPr lang="en-US" dirty="0"/>
              <a:t> </a:t>
            </a:r>
            <a:r>
              <a:rPr lang="en-US" dirty="0" err="1"/>
              <a:t>atau</a:t>
            </a:r>
            <a:r>
              <a:rPr lang="en-US" dirty="0"/>
              <a:t> </a:t>
            </a:r>
            <a:r>
              <a:rPr lang="en-US" dirty="0" err="1"/>
              <a:t>pembersian</a:t>
            </a:r>
            <a:r>
              <a:rPr lang="en-US" dirty="0"/>
              <a:t> air yang </a:t>
            </a:r>
            <a:r>
              <a:rPr lang="en-US" dirty="0" err="1"/>
              <a:t>dipakai</a:t>
            </a:r>
            <a:r>
              <a:rPr lang="en-US" dirty="0"/>
              <a:t> (</a:t>
            </a:r>
            <a:r>
              <a:rPr lang="en-US" i="1" dirty="0"/>
              <a:t>eater intake </a:t>
            </a:r>
            <a:r>
              <a:rPr lang="en-US" i="1" dirty="0" smtClean="0"/>
              <a:t>clean-up </a:t>
            </a:r>
            <a:r>
              <a:rPr lang="en-US" i="1" dirty="0"/>
              <a:t>costs</a:t>
            </a:r>
            <a:r>
              <a:rPr lang="en-US" dirty="0"/>
              <a:t>) </a:t>
            </a:r>
            <a:r>
              <a:rPr lang="en-US" dirty="0" err="1"/>
              <a:t>oleh</a:t>
            </a:r>
            <a:r>
              <a:rPr lang="en-US" dirty="0"/>
              <a:t> </a:t>
            </a:r>
            <a:r>
              <a:rPr lang="en-US" dirty="0" err="1"/>
              <a:t>produsen</a:t>
            </a:r>
            <a:r>
              <a:rPr lang="en-US" dirty="0"/>
              <a:t> </a:t>
            </a:r>
            <a:r>
              <a:rPr lang="en-US" dirty="0" err="1"/>
              <a:t>hilir</a:t>
            </a:r>
            <a:r>
              <a:rPr lang="en-US" dirty="0"/>
              <a:t> (</a:t>
            </a:r>
            <a:r>
              <a:rPr lang="en-US" i="1" dirty="0"/>
              <a:t>downstream producers</a:t>
            </a:r>
            <a:r>
              <a:rPr lang="en-US" dirty="0"/>
              <a:t>) yang </a:t>
            </a:r>
            <a:r>
              <a:rPr lang="en-US" dirty="0" err="1"/>
              <a:t>menghadapi</a:t>
            </a:r>
            <a:r>
              <a:rPr lang="en-US" dirty="0"/>
              <a:t> </a:t>
            </a:r>
            <a:r>
              <a:rPr lang="en-US" dirty="0" err="1"/>
              <a:t>pencemaran</a:t>
            </a:r>
            <a:r>
              <a:rPr lang="en-US" dirty="0"/>
              <a:t> air (</a:t>
            </a:r>
            <a:r>
              <a:rPr lang="en-US" i="1" dirty="0"/>
              <a:t>water pollution</a:t>
            </a:r>
            <a:r>
              <a:rPr lang="en-US" dirty="0"/>
              <a:t>) yang </a:t>
            </a:r>
            <a:r>
              <a:rPr lang="en-US" dirty="0" err="1"/>
              <a:t>diakibatkan</a:t>
            </a:r>
            <a:r>
              <a:rPr lang="en-US" dirty="0"/>
              <a:t> </a:t>
            </a:r>
            <a:r>
              <a:rPr lang="en-US" dirty="0" err="1"/>
              <a:t>oleh</a:t>
            </a:r>
            <a:r>
              <a:rPr lang="en-US" dirty="0"/>
              <a:t> </a:t>
            </a:r>
            <a:r>
              <a:rPr lang="en-US" dirty="0" err="1"/>
              <a:t>produsen</a:t>
            </a:r>
            <a:r>
              <a:rPr lang="en-US" dirty="0"/>
              <a:t> </a:t>
            </a:r>
            <a:r>
              <a:rPr lang="en-US" dirty="0" err="1"/>
              <a:t>hulu</a:t>
            </a:r>
            <a:r>
              <a:rPr lang="en-US" dirty="0"/>
              <a:t> (</a:t>
            </a:r>
            <a:r>
              <a:rPr lang="en-US" i="1" dirty="0"/>
              <a:t>upstream  producers</a:t>
            </a:r>
            <a:r>
              <a:rPr lang="en-US" dirty="0"/>
              <a:t>). Hal </a:t>
            </a:r>
            <a:r>
              <a:rPr lang="en-US" dirty="0" err="1"/>
              <a:t>semacam</a:t>
            </a:r>
            <a:r>
              <a:rPr lang="en-US" dirty="0"/>
              <a:t> </a:t>
            </a:r>
            <a:r>
              <a:rPr lang="en-US" dirty="0" err="1"/>
              <a:t>ini</a:t>
            </a:r>
            <a:r>
              <a:rPr lang="en-US" dirty="0"/>
              <a:t> </a:t>
            </a:r>
            <a:r>
              <a:rPr lang="en-US" dirty="0" err="1"/>
              <a:t>sangat</a:t>
            </a:r>
            <a:r>
              <a:rPr lang="en-US" dirty="0"/>
              <a:t> </a:t>
            </a:r>
            <a:r>
              <a:rPr lang="en-US" dirty="0" err="1"/>
              <a:t>merugikan</a:t>
            </a:r>
            <a:r>
              <a:rPr lang="en-US" dirty="0"/>
              <a:t> </a:t>
            </a:r>
            <a:r>
              <a:rPr lang="en-US" dirty="0" err="1"/>
              <a:t>bagi</a:t>
            </a:r>
            <a:r>
              <a:rPr lang="en-US" dirty="0"/>
              <a:t> </a:t>
            </a:r>
            <a:r>
              <a:rPr lang="en-US" dirty="0" err="1"/>
              <a:t>produsen</a:t>
            </a:r>
            <a:r>
              <a:rPr lang="en-US" dirty="0"/>
              <a:t> yang </a:t>
            </a:r>
            <a:r>
              <a:rPr lang="en-US" dirty="0" err="1"/>
              <a:t>ada</a:t>
            </a:r>
            <a:r>
              <a:rPr lang="en-US" dirty="0"/>
              <a:t> </a:t>
            </a:r>
            <a:r>
              <a:rPr lang="en-US" dirty="0" err="1"/>
              <a:t>di</a:t>
            </a:r>
            <a:r>
              <a:rPr lang="en-US" dirty="0"/>
              <a:t> </a:t>
            </a:r>
            <a:r>
              <a:rPr lang="en-US" dirty="0" err="1"/>
              <a:t>hilir</a:t>
            </a:r>
            <a:r>
              <a:rPr lang="en-US" dirty="0"/>
              <a:t> </a:t>
            </a:r>
            <a:r>
              <a:rPr lang="en-US" dirty="0" err="1"/>
              <a:t>lainnya</a:t>
            </a:r>
            <a:r>
              <a:rPr lang="en-US" dirty="0"/>
              <a:t> </a:t>
            </a:r>
            <a:r>
              <a:rPr lang="en-US" dirty="0" err="1"/>
              <a:t>seperti</a:t>
            </a:r>
            <a:r>
              <a:rPr lang="en-US" dirty="0"/>
              <a:t> </a:t>
            </a:r>
            <a:r>
              <a:rPr lang="en-US" dirty="0" err="1" smtClean="0"/>
              <a:t>nelayan</a:t>
            </a:r>
            <a:r>
              <a:rPr lang="en-US" dirty="0" smtClean="0"/>
              <a:t>.</a:t>
            </a:r>
          </a:p>
          <a:p>
            <a:pPr marL="514350" lvl="0" indent="-514350">
              <a:buClrTx/>
              <a:buFont typeface="+mj-lt"/>
              <a:buAutoNum type="arabicPeriod" startAt="2"/>
            </a:pPr>
            <a:r>
              <a:rPr lang="en-US" b="1" dirty="0" err="1" smtClean="0"/>
              <a:t>Efek</a:t>
            </a:r>
            <a:r>
              <a:rPr lang="en-US" b="1" dirty="0" smtClean="0"/>
              <a:t> </a:t>
            </a:r>
            <a:r>
              <a:rPr lang="en-US" b="1" dirty="0" err="1"/>
              <a:t>atau</a:t>
            </a:r>
            <a:r>
              <a:rPr lang="en-US" b="1" dirty="0"/>
              <a:t> </a:t>
            </a:r>
            <a:r>
              <a:rPr lang="en-US" b="1" dirty="0" err="1"/>
              <a:t>dampak</a:t>
            </a:r>
            <a:r>
              <a:rPr lang="en-US" b="1" dirty="0"/>
              <a:t> </a:t>
            </a:r>
            <a:r>
              <a:rPr lang="en-US" b="1" dirty="0" err="1"/>
              <a:t>samping</a:t>
            </a:r>
            <a:r>
              <a:rPr lang="en-US" b="1" dirty="0"/>
              <a:t> </a:t>
            </a:r>
            <a:r>
              <a:rPr lang="en-US" b="1" dirty="0" err="1"/>
              <a:t>kegiatan</a:t>
            </a:r>
            <a:r>
              <a:rPr lang="en-US" b="1" dirty="0"/>
              <a:t> </a:t>
            </a:r>
            <a:r>
              <a:rPr lang="en-US" b="1" dirty="0" err="1"/>
              <a:t>produksi</a:t>
            </a:r>
            <a:r>
              <a:rPr lang="en-US" b="1" dirty="0"/>
              <a:t> </a:t>
            </a:r>
            <a:r>
              <a:rPr lang="en-US" b="1" dirty="0" err="1"/>
              <a:t>terhadap</a:t>
            </a:r>
            <a:r>
              <a:rPr lang="en-US" b="1" dirty="0"/>
              <a:t> </a:t>
            </a:r>
            <a:r>
              <a:rPr lang="en-US" b="1" dirty="0" err="1"/>
              <a:t>konsumen</a:t>
            </a:r>
            <a:r>
              <a:rPr lang="en-US" b="1" dirty="0"/>
              <a:t> (</a:t>
            </a:r>
            <a:r>
              <a:rPr lang="en-US" b="1" i="1" dirty="0"/>
              <a:t>effects of producers on </a:t>
            </a:r>
            <a:r>
              <a:rPr lang="en-US" b="1" i="1" dirty="0" smtClean="0"/>
              <a:t>consumers</a:t>
            </a:r>
            <a:r>
              <a:rPr lang="en-US" b="1" dirty="0" smtClean="0"/>
              <a:t>)</a:t>
            </a:r>
          </a:p>
          <a:p>
            <a:pPr marL="514350" lvl="0" indent="-514350">
              <a:buClrTx/>
              <a:buNone/>
            </a:pPr>
            <a:r>
              <a:rPr lang="en-US" dirty="0"/>
              <a:t>	</a:t>
            </a:r>
            <a:r>
              <a:rPr lang="en-US" dirty="0" err="1" smtClean="0"/>
              <a:t>Contoh</a:t>
            </a:r>
            <a:r>
              <a:rPr lang="en-US" dirty="0" smtClean="0"/>
              <a:t> </a:t>
            </a:r>
            <a:r>
              <a:rPr lang="en-US" dirty="0" err="1"/>
              <a:t>efek</a:t>
            </a:r>
            <a:r>
              <a:rPr lang="en-US" dirty="0"/>
              <a:t> </a:t>
            </a:r>
            <a:r>
              <a:rPr lang="en-US" dirty="0" err="1"/>
              <a:t>produsen</a:t>
            </a:r>
            <a:r>
              <a:rPr lang="en-US" dirty="0"/>
              <a:t> </a:t>
            </a:r>
            <a:r>
              <a:rPr lang="en-US" dirty="0" err="1"/>
              <a:t>terhadap</a:t>
            </a:r>
            <a:r>
              <a:rPr lang="en-US" dirty="0"/>
              <a:t> </a:t>
            </a:r>
            <a:r>
              <a:rPr lang="en-US" dirty="0" err="1"/>
              <a:t>konsumen</a:t>
            </a:r>
            <a:r>
              <a:rPr lang="en-US" dirty="0"/>
              <a:t> </a:t>
            </a:r>
            <a:r>
              <a:rPr lang="en-US" dirty="0" err="1"/>
              <a:t>adalah</a:t>
            </a:r>
            <a:r>
              <a:rPr lang="en-US" dirty="0"/>
              <a:t> </a:t>
            </a:r>
            <a:r>
              <a:rPr lang="en-US" dirty="0" err="1"/>
              <a:t>dengan</a:t>
            </a:r>
            <a:r>
              <a:rPr lang="en-US" dirty="0"/>
              <a:t> </a:t>
            </a:r>
            <a:r>
              <a:rPr lang="en-US" dirty="0" err="1"/>
              <a:t>adanya</a:t>
            </a:r>
            <a:r>
              <a:rPr lang="en-US" dirty="0"/>
              <a:t> </a:t>
            </a:r>
            <a:r>
              <a:rPr lang="en-US" dirty="0" err="1"/>
              <a:t>polusi</a:t>
            </a:r>
            <a:r>
              <a:rPr lang="en-US" dirty="0"/>
              <a:t> </a:t>
            </a:r>
            <a:r>
              <a:rPr lang="en-US" dirty="0" err="1"/>
              <a:t>asap</a:t>
            </a:r>
            <a:r>
              <a:rPr lang="en-US" dirty="0"/>
              <a:t> </a:t>
            </a:r>
            <a:r>
              <a:rPr lang="en-US" dirty="0" err="1"/>
              <a:t>dan</a:t>
            </a:r>
            <a:r>
              <a:rPr lang="en-US" dirty="0"/>
              <a:t> </a:t>
            </a:r>
            <a:r>
              <a:rPr lang="en-US" dirty="0" err="1"/>
              <a:t>polusi</a:t>
            </a:r>
            <a:r>
              <a:rPr lang="en-US" dirty="0"/>
              <a:t> </a:t>
            </a:r>
            <a:r>
              <a:rPr lang="en-US" dirty="0" err="1"/>
              <a:t>suara</a:t>
            </a:r>
            <a:r>
              <a:rPr lang="en-US" dirty="0"/>
              <a:t> </a:t>
            </a:r>
            <a:r>
              <a:rPr lang="en-US" dirty="0" err="1"/>
              <a:t>dari</a:t>
            </a:r>
            <a:r>
              <a:rPr lang="en-US" dirty="0"/>
              <a:t> </a:t>
            </a:r>
            <a:r>
              <a:rPr lang="en-US" dirty="0" err="1"/>
              <a:t>pabrik</a:t>
            </a:r>
            <a:r>
              <a:rPr lang="en-US" dirty="0"/>
              <a:t>. </a:t>
            </a:r>
            <a:r>
              <a:rPr lang="en-US" dirty="0" err="1"/>
              <a:t>Asap</a:t>
            </a:r>
            <a:r>
              <a:rPr lang="en-US" dirty="0"/>
              <a:t> </a:t>
            </a:r>
            <a:r>
              <a:rPr lang="en-US" dirty="0" err="1"/>
              <a:t>memaksakan</a:t>
            </a:r>
            <a:r>
              <a:rPr lang="en-US" dirty="0"/>
              <a:t> </a:t>
            </a:r>
            <a:r>
              <a:rPr lang="en-US" dirty="0" err="1"/>
              <a:t>rumah</a:t>
            </a:r>
            <a:r>
              <a:rPr lang="en-US" dirty="0"/>
              <a:t> </a:t>
            </a:r>
            <a:r>
              <a:rPr lang="en-US" dirty="0" err="1"/>
              <a:t>tangga</a:t>
            </a:r>
            <a:r>
              <a:rPr lang="en-US" dirty="0"/>
              <a:t> </a:t>
            </a:r>
            <a:r>
              <a:rPr lang="en-US" dirty="0" err="1"/>
              <a:t>di</a:t>
            </a:r>
            <a:r>
              <a:rPr lang="en-US" dirty="0"/>
              <a:t> </a:t>
            </a:r>
            <a:r>
              <a:rPr lang="en-US" dirty="0" err="1"/>
              <a:t>sekitar</a:t>
            </a:r>
            <a:r>
              <a:rPr lang="en-US" dirty="0"/>
              <a:t> </a:t>
            </a:r>
            <a:r>
              <a:rPr lang="en-US" dirty="0" err="1"/>
              <a:t>pabrik</a:t>
            </a:r>
            <a:r>
              <a:rPr lang="en-US" dirty="0"/>
              <a:t> </a:t>
            </a:r>
            <a:r>
              <a:rPr lang="en-US" dirty="0" err="1"/>
              <a:t>untuk</a:t>
            </a:r>
            <a:r>
              <a:rPr lang="en-US" dirty="0"/>
              <a:t> </a:t>
            </a:r>
            <a:r>
              <a:rPr lang="en-US" dirty="0" err="1"/>
              <a:t>dapat</a:t>
            </a:r>
            <a:r>
              <a:rPr lang="en-US" dirty="0"/>
              <a:t> </a:t>
            </a:r>
            <a:r>
              <a:rPr lang="en-US" dirty="0" err="1"/>
              <a:t>menyediakan</a:t>
            </a:r>
            <a:r>
              <a:rPr lang="en-US" dirty="0"/>
              <a:t> </a:t>
            </a:r>
            <a:r>
              <a:rPr lang="en-US" dirty="0" err="1"/>
              <a:t>biaya</a:t>
            </a:r>
            <a:r>
              <a:rPr lang="en-US" dirty="0"/>
              <a:t> </a:t>
            </a:r>
            <a:r>
              <a:rPr lang="en-US" dirty="0" err="1"/>
              <a:t>pengobatan</a:t>
            </a:r>
            <a:r>
              <a:rPr lang="en-US" dirty="0"/>
              <a:t> </a:t>
            </a:r>
            <a:r>
              <a:rPr lang="en-US" dirty="0" err="1"/>
              <a:t>dan</a:t>
            </a:r>
            <a:r>
              <a:rPr lang="en-US" dirty="0"/>
              <a:t> </a:t>
            </a:r>
            <a:r>
              <a:rPr lang="en-US" dirty="0" err="1"/>
              <a:t>pembersihan</a:t>
            </a:r>
            <a:r>
              <a:rPr lang="en-US" dirty="0"/>
              <a:t> </a:t>
            </a:r>
            <a:r>
              <a:rPr lang="en-US" dirty="0" err="1"/>
              <a:t>dari</a:t>
            </a:r>
            <a:r>
              <a:rPr lang="en-US" dirty="0"/>
              <a:t> </a:t>
            </a:r>
            <a:r>
              <a:rPr lang="en-US" dirty="0" err="1"/>
              <a:t>asap</a:t>
            </a:r>
            <a:r>
              <a:rPr lang="en-US" dirty="0"/>
              <a:t> </a:t>
            </a:r>
            <a:r>
              <a:rPr lang="en-US" dirty="0" err="1"/>
              <a:t>pabrik</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Autofit/>
          </a:bodyPr>
          <a:lstStyle/>
          <a:p>
            <a:pPr marL="514350" lvl="0" indent="-514350">
              <a:buClrTx/>
              <a:buFont typeface="+mj-lt"/>
              <a:buAutoNum type="arabicPeriod" startAt="3"/>
            </a:pPr>
            <a:r>
              <a:rPr lang="en-US" sz="2100" b="1" dirty="0" err="1" smtClean="0"/>
              <a:t>Efek</a:t>
            </a:r>
            <a:r>
              <a:rPr lang="en-US" sz="2100" b="1" dirty="0" smtClean="0"/>
              <a:t> </a:t>
            </a:r>
            <a:r>
              <a:rPr lang="en-US" sz="2100" b="1" dirty="0" err="1" smtClean="0"/>
              <a:t>atau</a:t>
            </a:r>
            <a:r>
              <a:rPr lang="en-US" sz="2100" b="1" dirty="0" smtClean="0"/>
              <a:t> </a:t>
            </a:r>
            <a:r>
              <a:rPr lang="en-US" sz="2100" b="1" dirty="0" err="1" smtClean="0"/>
              <a:t>dampak</a:t>
            </a:r>
            <a:r>
              <a:rPr lang="en-US" sz="2100" b="1" dirty="0" smtClean="0"/>
              <a:t> </a:t>
            </a:r>
            <a:r>
              <a:rPr lang="en-US" sz="2100" b="1" dirty="0" err="1" smtClean="0"/>
              <a:t>dari</a:t>
            </a:r>
            <a:r>
              <a:rPr lang="en-US" sz="2100" b="1" dirty="0" smtClean="0"/>
              <a:t> </a:t>
            </a:r>
            <a:r>
              <a:rPr lang="en-US" sz="2100" b="1" dirty="0" err="1" smtClean="0"/>
              <a:t>suatu</a:t>
            </a:r>
            <a:r>
              <a:rPr lang="en-US" sz="2100" b="1" dirty="0" smtClean="0"/>
              <a:t> </a:t>
            </a:r>
            <a:r>
              <a:rPr lang="en-US" sz="2100" b="1" dirty="0" err="1" smtClean="0"/>
              <a:t>konsumen</a:t>
            </a:r>
            <a:r>
              <a:rPr lang="en-US" sz="2100" b="1" dirty="0" smtClean="0"/>
              <a:t> </a:t>
            </a:r>
            <a:r>
              <a:rPr lang="en-US" sz="2100" b="1" dirty="0" err="1" smtClean="0"/>
              <a:t>terhadap</a:t>
            </a:r>
            <a:r>
              <a:rPr lang="en-US" sz="2100" b="1" dirty="0" smtClean="0"/>
              <a:t> </a:t>
            </a:r>
            <a:r>
              <a:rPr lang="en-US" sz="2100" b="1" dirty="0" err="1" smtClean="0"/>
              <a:t>konsumen</a:t>
            </a:r>
            <a:r>
              <a:rPr lang="en-US" sz="2100" b="1" dirty="0" smtClean="0"/>
              <a:t> lain (</a:t>
            </a:r>
            <a:r>
              <a:rPr lang="en-US" sz="2100" b="1" i="1" dirty="0" smtClean="0"/>
              <a:t>effect of consumers on consumers</a:t>
            </a:r>
            <a:r>
              <a:rPr lang="en-US" sz="2100" b="1" dirty="0" smtClean="0"/>
              <a:t>)</a:t>
            </a:r>
          </a:p>
          <a:p>
            <a:pPr marL="514350" lvl="0" indent="-514350">
              <a:buClrTx/>
              <a:buNone/>
            </a:pPr>
            <a:r>
              <a:rPr lang="en-US" sz="2100" dirty="0"/>
              <a:t>	</a:t>
            </a:r>
            <a:r>
              <a:rPr lang="en-US" sz="2100" dirty="0" err="1" smtClean="0"/>
              <a:t>Dampak</a:t>
            </a:r>
            <a:r>
              <a:rPr lang="en-US" sz="2100" dirty="0" smtClean="0"/>
              <a:t> </a:t>
            </a:r>
            <a:r>
              <a:rPr lang="en-US" sz="2100" dirty="0" err="1" smtClean="0"/>
              <a:t>konsumen</a:t>
            </a:r>
            <a:r>
              <a:rPr lang="en-US" sz="2100" dirty="0" smtClean="0"/>
              <a:t> </a:t>
            </a:r>
            <a:r>
              <a:rPr lang="en-US" sz="2100" dirty="0" err="1" smtClean="0"/>
              <a:t>terhadap</a:t>
            </a:r>
            <a:r>
              <a:rPr lang="en-US" sz="2100" dirty="0" smtClean="0"/>
              <a:t> </a:t>
            </a:r>
            <a:r>
              <a:rPr lang="en-US" sz="2100" dirty="0" err="1" smtClean="0"/>
              <a:t>konsumen</a:t>
            </a:r>
            <a:r>
              <a:rPr lang="en-US" sz="2100" dirty="0" smtClean="0"/>
              <a:t> yang lain </a:t>
            </a:r>
            <a:r>
              <a:rPr lang="en-US" sz="2100" dirty="0" err="1" smtClean="0"/>
              <a:t>terjadi</a:t>
            </a:r>
            <a:r>
              <a:rPr lang="en-US" sz="2100" dirty="0" smtClean="0"/>
              <a:t> </a:t>
            </a:r>
            <a:r>
              <a:rPr lang="en-US" sz="2100" dirty="0" err="1" smtClean="0"/>
              <a:t>jika</a:t>
            </a:r>
            <a:r>
              <a:rPr lang="en-US" sz="2100" dirty="0" smtClean="0"/>
              <a:t> </a:t>
            </a:r>
            <a:r>
              <a:rPr lang="en-US" sz="2100" dirty="0" err="1" smtClean="0"/>
              <a:t>seseorang</a:t>
            </a:r>
            <a:r>
              <a:rPr lang="en-US" sz="2100" dirty="0" smtClean="0"/>
              <a:t> </a:t>
            </a:r>
            <a:r>
              <a:rPr lang="en-US" sz="2100" dirty="0" err="1" smtClean="0"/>
              <a:t>atau</a:t>
            </a:r>
            <a:r>
              <a:rPr lang="en-US" sz="2100" dirty="0" smtClean="0"/>
              <a:t> </a:t>
            </a:r>
            <a:r>
              <a:rPr lang="en-US" sz="2100" dirty="0" err="1" smtClean="0"/>
              <a:t>kelompok</a:t>
            </a:r>
            <a:r>
              <a:rPr lang="en-US" sz="2100" dirty="0" smtClean="0"/>
              <a:t> </a:t>
            </a:r>
            <a:r>
              <a:rPr lang="en-US" sz="2100" dirty="0" err="1" smtClean="0"/>
              <a:t>tertentu</a:t>
            </a:r>
            <a:r>
              <a:rPr lang="en-US" sz="2100" dirty="0" smtClean="0"/>
              <a:t> </a:t>
            </a:r>
            <a:r>
              <a:rPr lang="en-US" sz="2100" dirty="0" err="1" smtClean="0"/>
              <a:t>mempengaruhi</a:t>
            </a:r>
            <a:r>
              <a:rPr lang="en-US" sz="2100" dirty="0" smtClean="0"/>
              <a:t> </a:t>
            </a:r>
            <a:r>
              <a:rPr lang="en-US" sz="2100" dirty="0" err="1" smtClean="0"/>
              <a:t>atau</a:t>
            </a:r>
            <a:r>
              <a:rPr lang="en-US" sz="2100" dirty="0" smtClean="0"/>
              <a:t> </a:t>
            </a:r>
            <a:r>
              <a:rPr lang="en-US" sz="2100" dirty="0" err="1" smtClean="0"/>
              <a:t>mengganggu</a:t>
            </a:r>
            <a:r>
              <a:rPr lang="en-US" sz="2100" dirty="0" smtClean="0"/>
              <a:t> </a:t>
            </a:r>
            <a:r>
              <a:rPr lang="en-US" sz="2100" dirty="0" err="1" smtClean="0"/>
              <a:t>fungsi</a:t>
            </a:r>
            <a:r>
              <a:rPr lang="en-US" sz="2100" dirty="0" smtClean="0"/>
              <a:t> </a:t>
            </a:r>
            <a:r>
              <a:rPr lang="en-US" sz="2100" dirty="0" err="1" smtClean="0"/>
              <a:t>utilitas</a:t>
            </a:r>
            <a:r>
              <a:rPr lang="en-US" sz="2100" dirty="0" smtClean="0"/>
              <a:t> </a:t>
            </a:r>
            <a:r>
              <a:rPr lang="en-US" sz="2100" dirty="0" err="1" smtClean="0"/>
              <a:t>konsumen</a:t>
            </a:r>
            <a:r>
              <a:rPr lang="en-US" sz="2100" dirty="0" smtClean="0"/>
              <a:t> yang lain. </a:t>
            </a:r>
            <a:r>
              <a:rPr lang="en-US" sz="2100" dirty="0" err="1" smtClean="0"/>
              <a:t>Contoh</a:t>
            </a:r>
            <a:r>
              <a:rPr lang="en-US" sz="2100" dirty="0" smtClean="0"/>
              <a:t> </a:t>
            </a:r>
            <a:r>
              <a:rPr lang="en-US" sz="2100" dirty="0" err="1" smtClean="0"/>
              <a:t>dari</a:t>
            </a:r>
            <a:r>
              <a:rPr lang="en-US" sz="2100" dirty="0" smtClean="0"/>
              <a:t> </a:t>
            </a:r>
            <a:r>
              <a:rPr lang="en-US" sz="2100" dirty="0" err="1" smtClean="0"/>
              <a:t>efek</a:t>
            </a:r>
            <a:r>
              <a:rPr lang="en-US" sz="2100" dirty="0" smtClean="0"/>
              <a:t> </a:t>
            </a:r>
            <a:r>
              <a:rPr lang="en-US" sz="2100" dirty="0" err="1" smtClean="0"/>
              <a:t>ini</a:t>
            </a:r>
            <a:r>
              <a:rPr lang="en-US" sz="2100" dirty="0" smtClean="0"/>
              <a:t> </a:t>
            </a:r>
            <a:r>
              <a:rPr lang="en-US" sz="2100" dirty="0" err="1" smtClean="0"/>
              <a:t>adalah</a:t>
            </a:r>
            <a:r>
              <a:rPr lang="en-US" sz="2100" dirty="0" smtClean="0"/>
              <a:t> </a:t>
            </a:r>
            <a:r>
              <a:rPr lang="en-US" sz="2100" dirty="0" err="1" smtClean="0"/>
              <a:t>asap</a:t>
            </a:r>
            <a:r>
              <a:rPr lang="en-US" sz="2100" dirty="0" smtClean="0"/>
              <a:t> </a:t>
            </a:r>
            <a:r>
              <a:rPr lang="en-US" sz="2100" dirty="0" err="1" smtClean="0"/>
              <a:t>rokok</a:t>
            </a:r>
            <a:r>
              <a:rPr lang="en-US" sz="2100" dirty="0" smtClean="0"/>
              <a:t> </a:t>
            </a:r>
            <a:r>
              <a:rPr lang="en-US" sz="2100" dirty="0" err="1" smtClean="0"/>
              <a:t>seseorang</a:t>
            </a:r>
            <a:r>
              <a:rPr lang="en-US" sz="2100" dirty="0" smtClean="0"/>
              <a:t> </a:t>
            </a:r>
            <a:r>
              <a:rPr lang="en-US" sz="2100" dirty="0" err="1" smtClean="0"/>
              <a:t>terhadap</a:t>
            </a:r>
            <a:r>
              <a:rPr lang="en-US" sz="2100" dirty="0" smtClean="0"/>
              <a:t> </a:t>
            </a:r>
            <a:r>
              <a:rPr lang="en-US" sz="2100" dirty="0" err="1" smtClean="0"/>
              <a:t>orang</a:t>
            </a:r>
            <a:r>
              <a:rPr lang="en-US" sz="2100" dirty="0" smtClean="0"/>
              <a:t> </a:t>
            </a:r>
            <a:r>
              <a:rPr lang="en-US" sz="2100" dirty="0" err="1" smtClean="0"/>
              <a:t>disekitarnya</a:t>
            </a:r>
            <a:r>
              <a:rPr lang="en-US" sz="2100" dirty="0" smtClean="0"/>
              <a:t>, </a:t>
            </a:r>
            <a:r>
              <a:rPr lang="en-US" sz="2100" dirty="0" err="1" smtClean="0"/>
              <a:t>suara</a:t>
            </a:r>
            <a:r>
              <a:rPr lang="en-US" sz="2100" dirty="0" smtClean="0"/>
              <a:t> </a:t>
            </a:r>
            <a:r>
              <a:rPr lang="en-US" sz="2100" dirty="0" err="1" smtClean="0"/>
              <a:t>bising</a:t>
            </a:r>
            <a:r>
              <a:rPr lang="en-US" sz="2100" dirty="0" smtClean="0"/>
              <a:t> </a:t>
            </a:r>
            <a:r>
              <a:rPr lang="en-US" sz="2100" dirty="0" err="1" smtClean="0"/>
              <a:t>knalpot</a:t>
            </a:r>
            <a:r>
              <a:rPr lang="en-US" sz="2100" dirty="0" smtClean="0"/>
              <a:t> </a:t>
            </a:r>
            <a:r>
              <a:rPr lang="en-US" sz="2100" dirty="0" err="1" smtClean="0"/>
              <a:t>sepeda</a:t>
            </a:r>
            <a:r>
              <a:rPr lang="en-US" sz="2100" dirty="0" smtClean="0"/>
              <a:t> motor, </a:t>
            </a:r>
            <a:r>
              <a:rPr lang="en-US" sz="2100" dirty="0" err="1" smtClean="0"/>
              <a:t>kebut</a:t>
            </a:r>
            <a:r>
              <a:rPr lang="en-US" sz="2100" dirty="0" smtClean="0"/>
              <a:t>- </a:t>
            </a:r>
            <a:r>
              <a:rPr lang="en-US" sz="2100" dirty="0" err="1" smtClean="0"/>
              <a:t>kebutan</a:t>
            </a:r>
            <a:r>
              <a:rPr lang="en-US" sz="2100" dirty="0" smtClean="0"/>
              <a:t> </a:t>
            </a:r>
            <a:r>
              <a:rPr lang="en-US" sz="2100" dirty="0" err="1" smtClean="0"/>
              <a:t>dijalan</a:t>
            </a:r>
            <a:r>
              <a:rPr lang="en-US" sz="2100" dirty="0" smtClean="0"/>
              <a:t> </a:t>
            </a:r>
            <a:r>
              <a:rPr lang="en-US" sz="2100" dirty="0" err="1" smtClean="0"/>
              <a:t>raya</a:t>
            </a:r>
            <a:r>
              <a:rPr lang="en-US" sz="2100" dirty="0" smtClean="0"/>
              <a:t> yang </a:t>
            </a:r>
            <a:r>
              <a:rPr lang="en-US" sz="2100" dirty="0" err="1" smtClean="0"/>
              <a:t>mengganggu</a:t>
            </a:r>
            <a:r>
              <a:rPr lang="en-US" sz="2100" dirty="0" smtClean="0"/>
              <a:t> </a:t>
            </a:r>
            <a:r>
              <a:rPr lang="en-US" sz="2100" dirty="0" err="1" smtClean="0"/>
              <a:t>kenyamanan</a:t>
            </a:r>
            <a:r>
              <a:rPr lang="en-US" sz="2100" dirty="0" smtClean="0"/>
              <a:t> </a:t>
            </a:r>
            <a:r>
              <a:rPr lang="en-US" sz="2100" dirty="0" err="1" smtClean="0"/>
              <a:t>pengendara</a:t>
            </a:r>
            <a:r>
              <a:rPr lang="en-US" sz="2100" dirty="0" smtClean="0"/>
              <a:t> lain.</a:t>
            </a:r>
          </a:p>
          <a:p>
            <a:pPr marL="514350" lvl="0" indent="-514350">
              <a:buClrTx/>
              <a:buFont typeface="+mj-lt"/>
              <a:buAutoNum type="arabicPeriod" startAt="4"/>
            </a:pPr>
            <a:r>
              <a:rPr lang="en-US" sz="2100" b="1" dirty="0" err="1" smtClean="0"/>
              <a:t>Efek</a:t>
            </a:r>
            <a:r>
              <a:rPr lang="en-US" sz="2100" b="1" dirty="0" smtClean="0"/>
              <a:t> </a:t>
            </a:r>
            <a:r>
              <a:rPr lang="en-US" sz="2100" b="1" dirty="0" err="1" smtClean="0"/>
              <a:t>akan</a:t>
            </a:r>
            <a:r>
              <a:rPr lang="en-US" sz="2100" b="1" dirty="0" smtClean="0"/>
              <a:t> </a:t>
            </a:r>
            <a:r>
              <a:rPr lang="en-US" sz="2100" b="1" dirty="0" err="1" smtClean="0"/>
              <a:t>dampak</a:t>
            </a:r>
            <a:r>
              <a:rPr lang="en-US" sz="2100" b="1" dirty="0" smtClean="0"/>
              <a:t> </a:t>
            </a:r>
            <a:r>
              <a:rPr lang="en-US" sz="2100" b="1" dirty="0" err="1" smtClean="0"/>
              <a:t>dari</a:t>
            </a:r>
            <a:r>
              <a:rPr lang="en-US" sz="2100" b="1" dirty="0" smtClean="0"/>
              <a:t> </a:t>
            </a:r>
            <a:r>
              <a:rPr lang="en-US" sz="2100" b="1" dirty="0" err="1" smtClean="0"/>
              <a:t>suatu</a:t>
            </a:r>
            <a:r>
              <a:rPr lang="en-US" sz="2100" b="1" dirty="0" smtClean="0"/>
              <a:t> </a:t>
            </a:r>
            <a:r>
              <a:rPr lang="en-US" sz="2100" b="1" dirty="0" err="1" smtClean="0"/>
              <a:t>konsumen</a:t>
            </a:r>
            <a:r>
              <a:rPr lang="en-US" sz="2100" b="1" dirty="0" smtClean="0"/>
              <a:t> </a:t>
            </a:r>
            <a:r>
              <a:rPr lang="en-US" sz="2100" b="1" dirty="0" err="1" smtClean="0"/>
              <a:t>terhadap</a:t>
            </a:r>
            <a:r>
              <a:rPr lang="en-US" sz="2100" b="1" dirty="0" smtClean="0"/>
              <a:t> </a:t>
            </a:r>
            <a:r>
              <a:rPr lang="en-US" sz="2100" b="1" dirty="0" err="1" smtClean="0"/>
              <a:t>produsen</a:t>
            </a:r>
            <a:r>
              <a:rPr lang="en-US" sz="2100" b="1" dirty="0" smtClean="0"/>
              <a:t> (</a:t>
            </a:r>
            <a:r>
              <a:rPr lang="en-US" sz="2100" b="1" i="1" dirty="0" smtClean="0"/>
              <a:t>effects of consumers on producers</a:t>
            </a:r>
            <a:r>
              <a:rPr lang="en-US" sz="2100" b="1" dirty="0" smtClean="0"/>
              <a:t>)</a:t>
            </a:r>
          </a:p>
          <a:p>
            <a:pPr marL="514350" lvl="0" indent="-514350">
              <a:buClrTx/>
              <a:buNone/>
            </a:pPr>
            <a:r>
              <a:rPr lang="en-US" sz="2100" dirty="0"/>
              <a:t>	</a:t>
            </a:r>
            <a:r>
              <a:rPr lang="en-US" sz="2100" dirty="0" err="1" smtClean="0"/>
              <a:t>Dampak</a:t>
            </a:r>
            <a:r>
              <a:rPr lang="en-US" sz="2100" dirty="0" smtClean="0"/>
              <a:t> </a:t>
            </a:r>
            <a:r>
              <a:rPr lang="en-US" sz="2100" dirty="0" err="1" smtClean="0"/>
              <a:t>konsumen</a:t>
            </a:r>
            <a:r>
              <a:rPr lang="en-US" sz="2100" dirty="0" smtClean="0"/>
              <a:t> </a:t>
            </a:r>
            <a:r>
              <a:rPr lang="en-US" sz="2100" dirty="0" err="1" smtClean="0"/>
              <a:t>terhadap</a:t>
            </a:r>
            <a:r>
              <a:rPr lang="en-US" sz="2100" dirty="0" smtClean="0"/>
              <a:t> </a:t>
            </a:r>
            <a:r>
              <a:rPr lang="en-US" sz="2100" dirty="0" err="1" smtClean="0"/>
              <a:t>produsen</a:t>
            </a:r>
            <a:r>
              <a:rPr lang="en-US" sz="2100" dirty="0" smtClean="0"/>
              <a:t> </a:t>
            </a:r>
            <a:r>
              <a:rPr lang="en-US" sz="2100" dirty="0" err="1" smtClean="0"/>
              <a:t>terjadi</a:t>
            </a:r>
            <a:r>
              <a:rPr lang="en-US" sz="2100" dirty="0" smtClean="0"/>
              <a:t> </a:t>
            </a:r>
            <a:r>
              <a:rPr lang="en-US" sz="2100" dirty="0" err="1" smtClean="0"/>
              <a:t>jika</a:t>
            </a:r>
            <a:r>
              <a:rPr lang="en-US" sz="2100" dirty="0" smtClean="0"/>
              <a:t> </a:t>
            </a:r>
            <a:r>
              <a:rPr lang="en-US" sz="2100" dirty="0" err="1" smtClean="0"/>
              <a:t>aktivitas</a:t>
            </a:r>
            <a:r>
              <a:rPr lang="en-US" sz="2100" dirty="0" smtClean="0"/>
              <a:t> </a:t>
            </a:r>
            <a:r>
              <a:rPr lang="en-US" sz="2100" dirty="0" err="1" smtClean="0"/>
              <a:t>konsumen</a:t>
            </a:r>
            <a:r>
              <a:rPr lang="en-US" sz="2100" dirty="0" smtClean="0"/>
              <a:t> </a:t>
            </a:r>
            <a:r>
              <a:rPr lang="en-US" sz="2100" dirty="0" err="1" smtClean="0"/>
              <a:t>mengganggu</a:t>
            </a:r>
            <a:r>
              <a:rPr lang="en-US" sz="2100" dirty="0" smtClean="0"/>
              <a:t> </a:t>
            </a:r>
            <a:r>
              <a:rPr lang="en-US" sz="2100" dirty="0" err="1" smtClean="0"/>
              <a:t>fungsi</a:t>
            </a:r>
            <a:r>
              <a:rPr lang="en-US" sz="2100" dirty="0" smtClean="0"/>
              <a:t> </a:t>
            </a:r>
            <a:r>
              <a:rPr lang="en-US" sz="2100" dirty="0" err="1" smtClean="0"/>
              <a:t>produksi</a:t>
            </a:r>
            <a:r>
              <a:rPr lang="en-US" sz="2100" dirty="0" smtClean="0"/>
              <a:t> </a:t>
            </a:r>
            <a:r>
              <a:rPr lang="en-US" sz="2100" dirty="0" err="1" smtClean="0"/>
              <a:t>suatu</a:t>
            </a:r>
            <a:r>
              <a:rPr lang="en-US" sz="2100" dirty="0" smtClean="0"/>
              <a:t> </a:t>
            </a:r>
            <a:r>
              <a:rPr lang="en-US" sz="2100" dirty="0" err="1" smtClean="0"/>
              <a:t>produsen</a:t>
            </a:r>
            <a:r>
              <a:rPr lang="en-US" sz="2100" dirty="0" smtClean="0"/>
              <a:t> </a:t>
            </a:r>
            <a:r>
              <a:rPr lang="en-US" sz="2100" dirty="0" err="1" smtClean="0"/>
              <a:t>atau</a:t>
            </a:r>
            <a:r>
              <a:rPr lang="en-US" sz="2100" dirty="0" smtClean="0"/>
              <a:t> </a:t>
            </a:r>
            <a:r>
              <a:rPr lang="en-US" sz="2100" dirty="0" err="1" smtClean="0"/>
              <a:t>kelompok</a:t>
            </a:r>
            <a:r>
              <a:rPr lang="en-US" sz="2100" dirty="0" smtClean="0"/>
              <a:t> </a:t>
            </a:r>
            <a:r>
              <a:rPr lang="en-US" sz="2100" dirty="0" err="1" smtClean="0"/>
              <a:t>predusen</a:t>
            </a:r>
            <a:r>
              <a:rPr lang="en-US" sz="2100" dirty="0" smtClean="0"/>
              <a:t> </a:t>
            </a:r>
            <a:r>
              <a:rPr lang="en-US" sz="2100" dirty="0" err="1" smtClean="0"/>
              <a:t>tertentu</a:t>
            </a:r>
            <a:r>
              <a:rPr lang="en-US" sz="2100" dirty="0" smtClean="0"/>
              <a:t>. </a:t>
            </a:r>
            <a:r>
              <a:rPr lang="en-US" sz="2100" dirty="0" err="1" smtClean="0"/>
              <a:t>Contoh</a:t>
            </a:r>
            <a:r>
              <a:rPr lang="en-US" sz="2100" dirty="0" smtClean="0"/>
              <a:t> </a:t>
            </a:r>
            <a:r>
              <a:rPr lang="en-US" sz="2100" dirty="0" err="1" smtClean="0"/>
              <a:t>dari</a:t>
            </a:r>
            <a:r>
              <a:rPr lang="en-US" sz="2100" dirty="0" smtClean="0"/>
              <a:t> </a:t>
            </a:r>
            <a:r>
              <a:rPr lang="en-US" sz="2100" dirty="0" err="1" smtClean="0"/>
              <a:t>dampak</a:t>
            </a:r>
            <a:r>
              <a:rPr lang="en-US" sz="2100" dirty="0" smtClean="0"/>
              <a:t> </a:t>
            </a:r>
            <a:r>
              <a:rPr lang="en-US" sz="2100" dirty="0" err="1" smtClean="0"/>
              <a:t>ini</a:t>
            </a:r>
            <a:r>
              <a:rPr lang="en-US" sz="2100" dirty="0" smtClean="0"/>
              <a:t> </a:t>
            </a:r>
            <a:r>
              <a:rPr lang="en-US" sz="2100" dirty="0" err="1" smtClean="0"/>
              <a:t>adalah</a:t>
            </a:r>
            <a:r>
              <a:rPr lang="en-US" sz="2100" dirty="0" smtClean="0"/>
              <a:t> </a:t>
            </a:r>
            <a:r>
              <a:rPr lang="en-US" sz="2100" dirty="0" err="1" smtClean="0"/>
              <a:t>pembuangan</a:t>
            </a:r>
            <a:r>
              <a:rPr lang="en-US" sz="2100" dirty="0" smtClean="0"/>
              <a:t> </a:t>
            </a:r>
            <a:r>
              <a:rPr lang="en-US" sz="2100" dirty="0" err="1" smtClean="0"/>
              <a:t>limbah</a:t>
            </a:r>
            <a:r>
              <a:rPr lang="en-US" sz="2100" dirty="0" smtClean="0"/>
              <a:t> </a:t>
            </a:r>
            <a:r>
              <a:rPr lang="en-US" sz="2100" dirty="0" err="1" smtClean="0"/>
              <a:t>rumah</a:t>
            </a:r>
            <a:r>
              <a:rPr lang="en-US" sz="2100" dirty="0" smtClean="0"/>
              <a:t> </a:t>
            </a:r>
            <a:r>
              <a:rPr lang="en-US" sz="2100" dirty="0" err="1" smtClean="0"/>
              <a:t>tangga</a:t>
            </a:r>
            <a:r>
              <a:rPr lang="en-US" sz="2100" dirty="0" smtClean="0"/>
              <a:t> </a:t>
            </a:r>
            <a:r>
              <a:rPr lang="en-US" sz="2100" dirty="0" err="1" smtClean="0"/>
              <a:t>ke</a:t>
            </a:r>
            <a:r>
              <a:rPr lang="en-US" sz="2100" dirty="0" smtClean="0"/>
              <a:t> </a:t>
            </a:r>
            <a:r>
              <a:rPr lang="en-US" sz="2100" dirty="0" err="1" smtClean="0"/>
              <a:t>aliran</a:t>
            </a:r>
            <a:r>
              <a:rPr lang="en-US" sz="2100" dirty="0" smtClean="0"/>
              <a:t> </a:t>
            </a:r>
            <a:r>
              <a:rPr lang="en-US" sz="2100" dirty="0" err="1" smtClean="0"/>
              <a:t>sungai</a:t>
            </a:r>
            <a:r>
              <a:rPr lang="en-US" sz="2100" dirty="0" smtClean="0"/>
              <a:t> yang </a:t>
            </a:r>
            <a:r>
              <a:rPr lang="en-US" sz="2100" dirty="0" err="1" smtClean="0"/>
              <a:t>mengganggu</a:t>
            </a:r>
            <a:r>
              <a:rPr lang="en-US" sz="2100" dirty="0" smtClean="0"/>
              <a:t> </a:t>
            </a:r>
            <a:r>
              <a:rPr lang="en-US" sz="2100" dirty="0" err="1" smtClean="0"/>
              <a:t>dari</a:t>
            </a:r>
            <a:r>
              <a:rPr lang="en-US" sz="2100" dirty="0" smtClean="0"/>
              <a:t> </a:t>
            </a:r>
            <a:r>
              <a:rPr lang="en-US" sz="2100" dirty="0" err="1" smtClean="0"/>
              <a:t>pada</a:t>
            </a:r>
            <a:r>
              <a:rPr lang="en-US" sz="2100" dirty="0" smtClean="0"/>
              <a:t> </a:t>
            </a:r>
            <a:r>
              <a:rPr lang="en-US" sz="2100" dirty="0" err="1" smtClean="0"/>
              <a:t>kegiatan</a:t>
            </a:r>
            <a:r>
              <a:rPr lang="en-US" sz="2100" dirty="0" smtClean="0"/>
              <a:t> </a:t>
            </a:r>
            <a:r>
              <a:rPr lang="en-US" sz="2100" dirty="0" err="1" smtClean="0"/>
              <a:t>penangkapan</a:t>
            </a:r>
            <a:r>
              <a:rPr lang="en-US" sz="2100" dirty="0" smtClean="0"/>
              <a:t> </a:t>
            </a:r>
            <a:r>
              <a:rPr lang="en-US" sz="2100" dirty="0" err="1" smtClean="0"/>
              <a:t>ikan</a:t>
            </a:r>
            <a:r>
              <a:rPr lang="en-US" sz="2100" dirty="0" smtClean="0"/>
              <a:t> (</a:t>
            </a:r>
            <a:r>
              <a:rPr lang="en-US" sz="2100" dirty="0" err="1" smtClean="0"/>
              <a:t>nelayan</a:t>
            </a:r>
            <a:r>
              <a:rPr lang="en-US" sz="2100" dirty="0" smtClean="0"/>
              <a:t>) </a:t>
            </a:r>
            <a:r>
              <a:rPr lang="en-US" sz="2100" dirty="0" err="1" smtClean="0"/>
              <a:t>dan</a:t>
            </a:r>
            <a:r>
              <a:rPr lang="en-US" sz="2100" dirty="0" smtClean="0"/>
              <a:t> </a:t>
            </a:r>
            <a:r>
              <a:rPr lang="en-US" sz="2100" dirty="0" err="1" smtClean="0"/>
              <a:t>aktivitas</a:t>
            </a:r>
            <a:r>
              <a:rPr lang="en-US" sz="2100" dirty="0" smtClean="0"/>
              <a:t> </a:t>
            </a:r>
            <a:r>
              <a:rPr lang="en-US" sz="2100" dirty="0" err="1" smtClean="0"/>
              <a:t>pembenihan</a:t>
            </a:r>
            <a:r>
              <a:rPr lang="en-US" sz="2100" dirty="0" smtClean="0"/>
              <a:t> </a:t>
            </a:r>
            <a:r>
              <a:rPr lang="en-US" sz="2100" dirty="0" err="1" smtClean="0"/>
              <a:t>ikan</a:t>
            </a:r>
            <a:r>
              <a:rPr lang="en-US" sz="2100" dirty="0" smtClean="0"/>
              <a:t> yang </a:t>
            </a:r>
            <a:r>
              <a:rPr lang="en-US" sz="2100" dirty="0" err="1" smtClean="0"/>
              <a:t>memanfaatkan</a:t>
            </a:r>
            <a:r>
              <a:rPr lang="en-US" sz="2100" dirty="0" smtClean="0"/>
              <a:t> air yang </a:t>
            </a:r>
            <a:r>
              <a:rPr lang="en-US" sz="2100" dirty="0" err="1" smtClean="0"/>
              <a:t>baik</a:t>
            </a:r>
            <a:r>
              <a:rPr lang="en-US" sz="2100" dirty="0" smtClean="0"/>
              <a:t>.</a:t>
            </a:r>
          </a:p>
          <a:p>
            <a:pPr>
              <a:buClrTx/>
              <a:buNone/>
            </a:pPr>
            <a:endParaRPr lang="en-US" sz="2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Ekternalitas</a:t>
            </a:r>
            <a:r>
              <a:rPr lang="en-US" dirty="0"/>
              <a:t> </a:t>
            </a:r>
            <a:r>
              <a:rPr lang="en-US" dirty="0" err="1"/>
              <a:t>dapat</a:t>
            </a:r>
            <a:r>
              <a:rPr lang="en-US" dirty="0"/>
              <a:t> </a:t>
            </a:r>
            <a:r>
              <a:rPr lang="en-US" dirty="0" err="1" smtClean="0"/>
              <a:t>Menurut</a:t>
            </a:r>
            <a:r>
              <a:rPr lang="en-US" dirty="0" smtClean="0"/>
              <a:t> </a:t>
            </a:r>
            <a:r>
              <a:rPr lang="en-US" dirty="0" err="1" smtClean="0"/>
              <a:t>Golongan</a:t>
            </a:r>
            <a:r>
              <a:rPr lang="en-US" dirty="0" smtClean="0"/>
              <a:t> </a:t>
            </a:r>
            <a:r>
              <a:rPr lang="en-US" dirty="0" err="1" smtClean="0"/>
              <a:t>Barangnya</a:t>
            </a:r>
            <a:r>
              <a:rPr lang="en-US" dirty="0" smtClean="0"/>
              <a:t> </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514350" lvl="0" indent="-514350">
              <a:buClrTx/>
              <a:buFont typeface="+mj-lt"/>
              <a:buAutoNum type="arabicPeriod"/>
            </a:pPr>
            <a:r>
              <a:rPr lang="en-US" dirty="0" err="1"/>
              <a:t>Eksternalitas</a:t>
            </a:r>
            <a:r>
              <a:rPr lang="en-US" dirty="0"/>
              <a:t> yang </a:t>
            </a:r>
            <a:r>
              <a:rPr lang="en-US" dirty="0" err="1"/>
              <a:t>bisa</a:t>
            </a:r>
            <a:r>
              <a:rPr lang="en-US" dirty="0"/>
              <a:t> </a:t>
            </a:r>
            <a:r>
              <a:rPr lang="en-US" dirty="0" err="1"/>
              <a:t>habis</a:t>
            </a:r>
            <a:r>
              <a:rPr lang="en-US" dirty="0"/>
              <a:t> (</a:t>
            </a:r>
            <a:r>
              <a:rPr lang="en-US" i="1" dirty="0"/>
              <a:t>a </a:t>
            </a:r>
            <a:r>
              <a:rPr lang="en-US" i="1" dirty="0" err="1"/>
              <a:t>deplatable</a:t>
            </a:r>
            <a:r>
              <a:rPr lang="en-US" i="1" dirty="0"/>
              <a:t> externality</a:t>
            </a:r>
            <a:r>
              <a:rPr lang="en-US" dirty="0"/>
              <a:t>) </a:t>
            </a:r>
            <a:r>
              <a:rPr lang="en-US" dirty="0" err="1"/>
              <a:t>yaitu</a:t>
            </a:r>
            <a:r>
              <a:rPr lang="en-US" dirty="0"/>
              <a:t> </a:t>
            </a:r>
            <a:r>
              <a:rPr lang="en-US" dirty="0" err="1"/>
              <a:t>suatu</a:t>
            </a:r>
            <a:r>
              <a:rPr lang="en-US" dirty="0"/>
              <a:t> </a:t>
            </a:r>
            <a:r>
              <a:rPr lang="en-US" dirty="0" err="1"/>
              <a:t>dampak</a:t>
            </a:r>
            <a:r>
              <a:rPr lang="en-US" dirty="0"/>
              <a:t> </a:t>
            </a:r>
            <a:r>
              <a:rPr lang="en-US" dirty="0" err="1"/>
              <a:t>eksternal</a:t>
            </a:r>
            <a:r>
              <a:rPr lang="en-US" dirty="0"/>
              <a:t> yang </a:t>
            </a:r>
            <a:r>
              <a:rPr lang="en-US" dirty="0" err="1"/>
              <a:t>mempuyai</a:t>
            </a:r>
            <a:r>
              <a:rPr lang="en-US" dirty="0"/>
              <a:t> </a:t>
            </a:r>
            <a:r>
              <a:rPr lang="en-US" dirty="0" err="1"/>
              <a:t>ciri</a:t>
            </a:r>
            <a:r>
              <a:rPr lang="en-US" dirty="0"/>
              <a:t> </a:t>
            </a:r>
            <a:r>
              <a:rPr lang="en-US" dirty="0" err="1"/>
              <a:t>barang</a:t>
            </a:r>
            <a:r>
              <a:rPr lang="en-US" dirty="0"/>
              <a:t> </a:t>
            </a:r>
            <a:r>
              <a:rPr lang="en-US" dirty="0" err="1"/>
              <a:t>individu</a:t>
            </a:r>
            <a:r>
              <a:rPr lang="en-US" dirty="0"/>
              <a:t> (</a:t>
            </a:r>
            <a:r>
              <a:rPr lang="en-US" i="1" dirty="0"/>
              <a:t>private good or bad</a:t>
            </a:r>
            <a:r>
              <a:rPr lang="en-US" dirty="0"/>
              <a:t>) yang </a:t>
            </a:r>
            <a:r>
              <a:rPr lang="en-US" dirty="0" err="1"/>
              <a:t>mana</a:t>
            </a:r>
            <a:r>
              <a:rPr lang="en-US" dirty="0"/>
              <a:t> </a:t>
            </a:r>
            <a:r>
              <a:rPr lang="en-US" dirty="0" err="1"/>
              <a:t>jika</a:t>
            </a:r>
            <a:r>
              <a:rPr lang="en-US" dirty="0"/>
              <a:t> </a:t>
            </a:r>
            <a:r>
              <a:rPr lang="en-US" dirty="0" err="1"/>
              <a:t>barang</a:t>
            </a:r>
            <a:r>
              <a:rPr lang="en-US" dirty="0"/>
              <a:t> </a:t>
            </a:r>
            <a:r>
              <a:rPr lang="en-US" dirty="0" err="1"/>
              <a:t>itu</a:t>
            </a:r>
            <a:r>
              <a:rPr lang="en-US" dirty="0"/>
              <a:t> </a:t>
            </a:r>
            <a:r>
              <a:rPr lang="en-US" dirty="0" err="1"/>
              <a:t>dikonsumsi</a:t>
            </a:r>
            <a:r>
              <a:rPr lang="en-US" dirty="0"/>
              <a:t> </a:t>
            </a:r>
            <a:r>
              <a:rPr lang="en-US" dirty="0" err="1"/>
              <a:t>oleh</a:t>
            </a:r>
            <a:r>
              <a:rPr lang="en-US" dirty="0"/>
              <a:t> </a:t>
            </a:r>
            <a:r>
              <a:rPr lang="en-US" dirty="0" err="1"/>
              <a:t>seseorang</a:t>
            </a:r>
            <a:r>
              <a:rPr lang="en-US" dirty="0"/>
              <a:t> </a:t>
            </a:r>
            <a:r>
              <a:rPr lang="en-US" dirty="0" err="1"/>
              <a:t>individu</a:t>
            </a:r>
            <a:r>
              <a:rPr lang="en-US" dirty="0"/>
              <a:t>, </a:t>
            </a:r>
            <a:r>
              <a:rPr lang="en-US" dirty="0" err="1"/>
              <a:t>barang</a:t>
            </a:r>
            <a:r>
              <a:rPr lang="en-US" dirty="0"/>
              <a:t> </a:t>
            </a:r>
            <a:r>
              <a:rPr lang="en-US" dirty="0" err="1"/>
              <a:t>itu</a:t>
            </a:r>
            <a:r>
              <a:rPr lang="en-US" dirty="0"/>
              <a:t> </a:t>
            </a:r>
            <a:r>
              <a:rPr lang="en-US" dirty="0" err="1"/>
              <a:t>tidak</a:t>
            </a:r>
            <a:r>
              <a:rPr lang="en-US" dirty="0"/>
              <a:t> </a:t>
            </a:r>
            <a:r>
              <a:rPr lang="en-US" dirty="0" err="1"/>
              <a:t>bisa</a:t>
            </a:r>
            <a:r>
              <a:rPr lang="en-US" dirty="0"/>
              <a:t> </a:t>
            </a:r>
            <a:r>
              <a:rPr lang="en-US" dirty="0" err="1"/>
              <a:t>dikonsumsi</a:t>
            </a:r>
            <a:r>
              <a:rPr lang="en-US" dirty="0"/>
              <a:t> </a:t>
            </a:r>
            <a:r>
              <a:rPr lang="en-US" dirty="0" err="1"/>
              <a:t>orang</a:t>
            </a:r>
            <a:r>
              <a:rPr lang="en-US" dirty="0"/>
              <a:t> lain.</a:t>
            </a:r>
          </a:p>
          <a:p>
            <a:pPr marL="514350" lvl="0" indent="-514350">
              <a:buClrTx/>
              <a:buFont typeface="+mj-lt"/>
              <a:buAutoNum type="arabicPeriod"/>
            </a:pPr>
            <a:r>
              <a:rPr lang="en-US" dirty="0" err="1"/>
              <a:t>Ekternalitas</a:t>
            </a:r>
            <a:r>
              <a:rPr lang="en-US" dirty="0"/>
              <a:t> yang </a:t>
            </a:r>
            <a:r>
              <a:rPr lang="en-US" dirty="0" err="1"/>
              <a:t>tidak</a:t>
            </a:r>
            <a:r>
              <a:rPr lang="en-US" dirty="0"/>
              <a:t> </a:t>
            </a:r>
            <a:r>
              <a:rPr lang="en-US" dirty="0" err="1"/>
              <a:t>habis</a:t>
            </a:r>
            <a:r>
              <a:rPr lang="en-US" dirty="0"/>
              <a:t> (</a:t>
            </a:r>
            <a:r>
              <a:rPr lang="en-US" i="1" dirty="0"/>
              <a:t>an </a:t>
            </a:r>
            <a:r>
              <a:rPr lang="en-US" i="1" dirty="0" err="1"/>
              <a:t>undeplatable</a:t>
            </a:r>
            <a:r>
              <a:rPr lang="en-US" i="1" dirty="0"/>
              <a:t> externality</a:t>
            </a:r>
            <a:r>
              <a:rPr lang="en-US" dirty="0"/>
              <a:t>) </a:t>
            </a:r>
            <a:r>
              <a:rPr lang="en-US" dirty="0" err="1"/>
              <a:t>adalah</a:t>
            </a:r>
            <a:r>
              <a:rPr lang="en-US" dirty="0"/>
              <a:t> </a:t>
            </a:r>
            <a:r>
              <a:rPr lang="en-US" dirty="0" err="1"/>
              <a:t>suatu</a:t>
            </a:r>
            <a:r>
              <a:rPr lang="en-US" dirty="0"/>
              <a:t> </a:t>
            </a:r>
            <a:r>
              <a:rPr lang="en-US" dirty="0" err="1"/>
              <a:t>efek</a:t>
            </a:r>
            <a:r>
              <a:rPr lang="en-US" dirty="0"/>
              <a:t> </a:t>
            </a:r>
            <a:r>
              <a:rPr lang="en-US" dirty="0" err="1"/>
              <a:t>eksternal</a:t>
            </a:r>
            <a:r>
              <a:rPr lang="en-US" dirty="0"/>
              <a:t> yang </a:t>
            </a:r>
            <a:r>
              <a:rPr lang="en-US" dirty="0" err="1"/>
              <a:t>mempunyai</a:t>
            </a:r>
            <a:r>
              <a:rPr lang="en-US" dirty="0"/>
              <a:t> </a:t>
            </a:r>
            <a:r>
              <a:rPr lang="en-US" dirty="0" err="1"/>
              <a:t>ciri</a:t>
            </a:r>
            <a:r>
              <a:rPr lang="en-US" dirty="0"/>
              <a:t> </a:t>
            </a:r>
            <a:r>
              <a:rPr lang="en-US" dirty="0" err="1"/>
              <a:t>barang</a:t>
            </a:r>
            <a:r>
              <a:rPr lang="en-US" dirty="0"/>
              <a:t> </a:t>
            </a:r>
            <a:r>
              <a:rPr lang="en-US" dirty="0" err="1"/>
              <a:t>publik</a:t>
            </a:r>
            <a:r>
              <a:rPr lang="en-US" dirty="0"/>
              <a:t> (</a:t>
            </a:r>
            <a:r>
              <a:rPr lang="en-US" i="1" dirty="0"/>
              <a:t>public good</a:t>
            </a:r>
            <a:r>
              <a:rPr lang="en-US" dirty="0"/>
              <a:t>) yang </a:t>
            </a:r>
            <a:r>
              <a:rPr lang="en-US" dirty="0" err="1"/>
              <a:t>mana</a:t>
            </a:r>
            <a:r>
              <a:rPr lang="en-US" dirty="0"/>
              <a:t> </a:t>
            </a:r>
            <a:r>
              <a:rPr lang="en-US" dirty="0" err="1"/>
              <a:t>barang</a:t>
            </a:r>
            <a:r>
              <a:rPr lang="en-US" dirty="0"/>
              <a:t> </a:t>
            </a:r>
            <a:r>
              <a:rPr lang="en-US" dirty="0" err="1"/>
              <a:t>tersebut</a:t>
            </a:r>
            <a:r>
              <a:rPr lang="en-US" dirty="0"/>
              <a:t> </a:t>
            </a:r>
            <a:r>
              <a:rPr lang="en-US" dirty="0" err="1"/>
              <a:t>bisa</a:t>
            </a:r>
            <a:r>
              <a:rPr lang="en-US" dirty="0"/>
              <a:t> </a:t>
            </a:r>
            <a:r>
              <a:rPr lang="en-US" dirty="0" err="1"/>
              <a:t>dikonsumsi</a:t>
            </a:r>
            <a:r>
              <a:rPr lang="en-US" dirty="0"/>
              <a:t> </a:t>
            </a:r>
            <a:r>
              <a:rPr lang="en-US" dirty="0" err="1"/>
              <a:t>oleh</a:t>
            </a:r>
            <a:r>
              <a:rPr lang="en-US" dirty="0"/>
              <a:t> </a:t>
            </a:r>
            <a:r>
              <a:rPr lang="en-US" dirty="0" err="1"/>
              <a:t>seseorang</a:t>
            </a:r>
            <a:r>
              <a:rPr lang="en-US" dirty="0"/>
              <a:t>, </a:t>
            </a:r>
            <a:r>
              <a:rPr lang="en-US" dirty="0" err="1"/>
              <a:t>dan</a:t>
            </a:r>
            <a:r>
              <a:rPr lang="en-US" dirty="0"/>
              <a:t> </a:t>
            </a:r>
            <a:r>
              <a:rPr lang="en-US" dirty="0" err="1"/>
              <a:t>juga</a:t>
            </a:r>
            <a:r>
              <a:rPr lang="en-US" dirty="0"/>
              <a:t> </a:t>
            </a:r>
            <a:r>
              <a:rPr lang="en-US" dirty="0" err="1"/>
              <a:t>bagi</a:t>
            </a:r>
            <a:r>
              <a:rPr lang="en-US" dirty="0"/>
              <a:t> </a:t>
            </a:r>
            <a:r>
              <a:rPr lang="en-US" dirty="0" err="1"/>
              <a:t>orang</a:t>
            </a:r>
            <a:r>
              <a:rPr lang="en-US" dirty="0"/>
              <a:t> lain. </a:t>
            </a:r>
            <a:r>
              <a:rPr lang="en-US" dirty="0" err="1"/>
              <a:t>Dengan</a:t>
            </a:r>
            <a:r>
              <a:rPr lang="en-US" dirty="0"/>
              <a:t> </a:t>
            </a:r>
            <a:r>
              <a:rPr lang="en-US" dirty="0" err="1"/>
              <a:t>kata</a:t>
            </a:r>
            <a:r>
              <a:rPr lang="en-US" dirty="0"/>
              <a:t> lain, </a:t>
            </a:r>
            <a:r>
              <a:rPr lang="en-US" dirty="0" err="1"/>
              <a:t>besarnya</a:t>
            </a:r>
            <a:r>
              <a:rPr lang="en-US" dirty="0"/>
              <a:t> </a:t>
            </a:r>
            <a:r>
              <a:rPr lang="en-US" dirty="0" err="1"/>
              <a:t>konsumsi</a:t>
            </a:r>
            <a:r>
              <a:rPr lang="en-US" dirty="0"/>
              <a:t> </a:t>
            </a:r>
            <a:r>
              <a:rPr lang="en-US" dirty="0" err="1"/>
              <a:t>seseorang</a:t>
            </a:r>
            <a:r>
              <a:rPr lang="en-US" dirty="0"/>
              <a:t> </a:t>
            </a:r>
            <a:r>
              <a:rPr lang="en-US" dirty="0" err="1"/>
              <a:t>akan</a:t>
            </a:r>
            <a:r>
              <a:rPr lang="en-US" dirty="0"/>
              <a:t> </a:t>
            </a:r>
            <a:r>
              <a:rPr lang="en-US" dirty="0" err="1"/>
              <a:t>barang</a:t>
            </a:r>
            <a:r>
              <a:rPr lang="en-US" dirty="0"/>
              <a:t> </a:t>
            </a:r>
            <a:r>
              <a:rPr lang="en-US" dirty="0" err="1"/>
              <a:t>tersebut</a:t>
            </a:r>
            <a:r>
              <a:rPr lang="en-US" dirty="0"/>
              <a:t> </a:t>
            </a:r>
            <a:r>
              <a:rPr lang="en-US" dirty="0" err="1"/>
              <a:t>tidak</a:t>
            </a:r>
            <a:r>
              <a:rPr lang="en-US" dirty="0"/>
              <a:t> </a:t>
            </a:r>
            <a:r>
              <a:rPr lang="en-US" dirty="0" err="1"/>
              <a:t>akan</a:t>
            </a:r>
            <a:r>
              <a:rPr lang="en-US" dirty="0"/>
              <a:t> </a:t>
            </a:r>
            <a:r>
              <a:rPr lang="en-US" dirty="0" err="1"/>
              <a:t>mengurangi</a:t>
            </a:r>
            <a:r>
              <a:rPr lang="en-US" dirty="0"/>
              <a:t> </a:t>
            </a:r>
            <a:r>
              <a:rPr lang="en-US" dirty="0" err="1"/>
              <a:t>konsumsi</a:t>
            </a:r>
            <a:r>
              <a:rPr lang="en-US" dirty="0"/>
              <a:t> </a:t>
            </a:r>
            <a:r>
              <a:rPr lang="en-US" dirty="0" err="1"/>
              <a:t>bagi</a:t>
            </a:r>
            <a:r>
              <a:rPr lang="en-US" dirty="0"/>
              <a:t> yang </a:t>
            </a:r>
            <a:r>
              <a:rPr lang="en-US" dirty="0" err="1"/>
              <a:t>lainnya</a:t>
            </a:r>
            <a:r>
              <a:rPr lang="en-US"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solidFill>
                  <a:schemeClr val="tx1"/>
                </a:solidFill>
              </a:rPr>
              <a:t>Urgensi </a:t>
            </a:r>
            <a:r>
              <a:rPr lang="en-US" dirty="0" smtClean="0">
                <a:solidFill>
                  <a:schemeClr val="tx1"/>
                </a:solidFill>
              </a:rPr>
              <a:t>K</a:t>
            </a:r>
            <a:r>
              <a:rPr lang="id-ID" dirty="0" smtClean="0">
                <a:solidFill>
                  <a:schemeClr val="tx1"/>
                </a:solidFill>
              </a:rPr>
              <a:t>elembagaan untuk </a:t>
            </a:r>
            <a:r>
              <a:rPr lang="en-US" dirty="0"/>
              <a:t>I</a:t>
            </a:r>
            <a:r>
              <a:rPr lang="id-ID" dirty="0" smtClean="0">
                <a:solidFill>
                  <a:schemeClr val="tx1"/>
                </a:solidFill>
              </a:rPr>
              <a:t>nternalisasi </a:t>
            </a:r>
            <a:r>
              <a:rPr lang="en-US" dirty="0" smtClean="0">
                <a:solidFill>
                  <a:schemeClr val="tx1"/>
                </a:solidFill>
              </a:rPr>
              <a:t>E</a:t>
            </a:r>
            <a:r>
              <a:rPr lang="id-ID" dirty="0" smtClean="0">
                <a:solidFill>
                  <a:schemeClr val="tx1"/>
                </a:solidFill>
              </a:rPr>
              <a:t>ksternalitas</a:t>
            </a:r>
            <a:endParaRPr lang="en-US" dirty="0"/>
          </a:p>
        </p:txBody>
      </p:sp>
      <p:sp>
        <p:nvSpPr>
          <p:cNvPr id="3" name="Content Placeholder 2"/>
          <p:cNvSpPr>
            <a:spLocks noGrp="1"/>
          </p:cNvSpPr>
          <p:nvPr>
            <p:ph idx="1"/>
          </p:nvPr>
        </p:nvSpPr>
        <p:spPr/>
        <p:txBody>
          <a:bodyPr/>
          <a:lstStyle/>
          <a:p>
            <a:pPr>
              <a:buClrTx/>
              <a:buFont typeface="Wingdings" pitchFamily="2" charset="2"/>
              <a:buChar char="q"/>
            </a:pPr>
            <a:r>
              <a:rPr lang="en-US" dirty="0" err="1" smtClean="0"/>
              <a:t>Terbentuknya</a:t>
            </a:r>
            <a:r>
              <a:rPr lang="en-US" dirty="0" smtClean="0"/>
              <a:t> </a:t>
            </a:r>
            <a:r>
              <a:rPr lang="en-US" dirty="0" err="1"/>
              <a:t>k</a:t>
            </a:r>
            <a:r>
              <a:rPr lang="en-US" dirty="0" err="1" smtClean="0"/>
              <a:t>elembagaan</a:t>
            </a:r>
            <a:r>
              <a:rPr lang="en-US" dirty="0" smtClean="0"/>
              <a:t> yang </a:t>
            </a:r>
            <a:r>
              <a:rPr lang="en-US" dirty="0" err="1" smtClean="0"/>
              <a:t>baik</a:t>
            </a:r>
            <a:r>
              <a:rPr lang="en-US" dirty="0" smtClean="0"/>
              <a:t> </a:t>
            </a:r>
            <a:r>
              <a:rPr lang="en-US" dirty="0" err="1" smtClean="0"/>
              <a:t>akan</a:t>
            </a:r>
            <a:r>
              <a:rPr lang="en-US" dirty="0" smtClean="0"/>
              <a:t> </a:t>
            </a:r>
            <a:r>
              <a:rPr lang="en-US" dirty="0" err="1" smtClean="0"/>
              <a:t>memberikan</a:t>
            </a:r>
            <a:r>
              <a:rPr lang="en-US" dirty="0" smtClean="0"/>
              <a:t> </a:t>
            </a:r>
            <a:r>
              <a:rPr lang="en-US" dirty="0" err="1" smtClean="0"/>
              <a:t>jaminan</a:t>
            </a:r>
            <a:r>
              <a:rPr lang="en-US" dirty="0" smtClean="0"/>
              <a:t> </a:t>
            </a:r>
            <a:r>
              <a:rPr lang="en-US" dirty="0" err="1" smtClean="0"/>
              <a:t>terjadinya</a:t>
            </a:r>
            <a:r>
              <a:rPr lang="en-US" dirty="0" smtClean="0"/>
              <a:t> </a:t>
            </a:r>
            <a:r>
              <a:rPr lang="en-US" dirty="0" err="1" smtClean="0"/>
              <a:t>sistem</a:t>
            </a:r>
            <a:r>
              <a:rPr lang="en-US" dirty="0" smtClean="0"/>
              <a:t> </a:t>
            </a:r>
            <a:r>
              <a:rPr lang="en-US" dirty="0" err="1" smtClean="0"/>
              <a:t>pasar</a:t>
            </a:r>
            <a:r>
              <a:rPr lang="en-US" dirty="0" smtClean="0"/>
              <a:t> yang </a:t>
            </a:r>
            <a:r>
              <a:rPr lang="en-US" dirty="0" err="1" smtClean="0"/>
              <a:t>sempurna</a:t>
            </a:r>
            <a:r>
              <a:rPr lang="en-US" dirty="0" smtClean="0"/>
              <a:t>.</a:t>
            </a:r>
          </a:p>
          <a:p>
            <a:pPr>
              <a:buClrTx/>
              <a:buFont typeface="Wingdings" pitchFamily="2" charset="2"/>
              <a:buChar char="q"/>
            </a:pPr>
            <a:r>
              <a:rPr lang="en-US" dirty="0" err="1" smtClean="0"/>
              <a:t>Langkah</a:t>
            </a:r>
            <a:r>
              <a:rPr lang="en-US" dirty="0" smtClean="0"/>
              <a:t> </a:t>
            </a:r>
            <a:r>
              <a:rPr lang="en-US" dirty="0" err="1" smtClean="0"/>
              <a:t>penangganan</a:t>
            </a:r>
            <a:r>
              <a:rPr lang="en-US" dirty="0" smtClean="0"/>
              <a:t> </a:t>
            </a:r>
            <a:r>
              <a:rPr lang="en-US" dirty="0" err="1" smtClean="0"/>
              <a:t>ekternalitas</a:t>
            </a:r>
            <a:r>
              <a:rPr lang="en-US" dirty="0" smtClean="0"/>
              <a:t> :</a:t>
            </a:r>
          </a:p>
          <a:p>
            <a:pPr>
              <a:buNone/>
            </a:pPr>
            <a:r>
              <a:rPr lang="en-US" dirty="0"/>
              <a:t>	</a:t>
            </a:r>
            <a:r>
              <a:rPr lang="en-US" dirty="0" smtClean="0"/>
              <a:t>1</a:t>
            </a:r>
            <a:r>
              <a:rPr lang="id-ID" dirty="0" smtClean="0"/>
              <a:t>) </a:t>
            </a:r>
            <a:r>
              <a:rPr lang="en-US" dirty="0" smtClean="0"/>
              <a:t>M</a:t>
            </a:r>
            <a:r>
              <a:rPr lang="id-ID" dirty="0" smtClean="0"/>
              <a:t>elalui </a:t>
            </a:r>
            <a:r>
              <a:rPr lang="id-ID" dirty="0"/>
              <a:t>proses internalisasi, </a:t>
            </a:r>
            <a:endParaRPr lang="en-US" dirty="0" smtClean="0"/>
          </a:p>
          <a:p>
            <a:pPr>
              <a:buNone/>
            </a:pPr>
            <a:r>
              <a:rPr lang="en-US" dirty="0"/>
              <a:t>	</a:t>
            </a:r>
            <a:r>
              <a:rPr lang="id-ID" dirty="0" smtClean="0"/>
              <a:t>2</a:t>
            </a:r>
            <a:r>
              <a:rPr lang="id-ID" dirty="0"/>
              <a:t>) </a:t>
            </a:r>
            <a:r>
              <a:rPr lang="en-US" dirty="0" smtClean="0"/>
              <a:t>P</a:t>
            </a:r>
            <a:r>
              <a:rPr lang="id-ID" dirty="0" smtClean="0"/>
              <a:t>embebanan </a:t>
            </a:r>
            <a:r>
              <a:rPr lang="id-ID" dirty="0"/>
              <a:t>pajak, dan </a:t>
            </a:r>
            <a:endParaRPr lang="en-US" dirty="0" smtClean="0"/>
          </a:p>
          <a:p>
            <a:pPr>
              <a:buNone/>
            </a:pPr>
            <a:r>
              <a:rPr lang="en-US" dirty="0"/>
              <a:t>	</a:t>
            </a:r>
            <a:r>
              <a:rPr lang="id-ID" dirty="0" smtClean="0"/>
              <a:t>3</a:t>
            </a:r>
            <a:r>
              <a:rPr lang="id-ID" dirty="0"/>
              <a:t>) </a:t>
            </a:r>
            <a:r>
              <a:rPr lang="en-US" dirty="0" smtClean="0"/>
              <a:t>P</a:t>
            </a:r>
            <a:r>
              <a:rPr lang="id-ID" dirty="0" smtClean="0"/>
              <a:t>emberian </a:t>
            </a:r>
            <a:r>
              <a:rPr lang="id-ID" dirty="0"/>
              <a:t>hak kepemilikan.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Internalisai</a:t>
            </a:r>
            <a:r>
              <a:rPr lang="en-US" dirty="0" smtClean="0"/>
              <a:t> </a:t>
            </a:r>
            <a:r>
              <a:rPr lang="en-US" dirty="0" err="1" smtClean="0"/>
              <a:t>Eksternalitas</a:t>
            </a:r>
            <a:endParaRPr lang="en-US"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a:buClrTx/>
              <a:buFont typeface="Wingdings" pitchFamily="2" charset="2"/>
              <a:buChar char="q"/>
            </a:pPr>
            <a:r>
              <a:rPr lang="id-ID" dirty="0"/>
              <a:t>internalisasi merupakan upaya memasukan biaya eksternal yang diakibatkan oleh suatu kegiatan produksi maupun konsumsi menjadi sebuah keputusan yang utuh dan menyatu dengan kegiatan produksi maupun konsumsi tersebut</a:t>
            </a:r>
            <a:r>
              <a:rPr lang="id-ID" dirty="0" smtClean="0"/>
              <a:t>.</a:t>
            </a:r>
            <a:endParaRPr lang="en-US" dirty="0" smtClean="0"/>
          </a:p>
          <a:p>
            <a:pPr>
              <a:buClrTx/>
              <a:buFont typeface="Wingdings" pitchFamily="2" charset="2"/>
              <a:buChar char="q"/>
            </a:pPr>
            <a:r>
              <a:rPr lang="en-US" dirty="0" smtClean="0"/>
              <a:t>P</a:t>
            </a:r>
            <a:r>
              <a:rPr lang="id-ID" dirty="0" smtClean="0"/>
              <a:t>enghasil </a:t>
            </a:r>
            <a:r>
              <a:rPr lang="id-ID" dirty="0"/>
              <a:t>eksternalitas negatif memperhitungkan kerugian sosial akibat dari eksternalitas negatif sebagai bagian dari biaya produksi</a:t>
            </a:r>
            <a:r>
              <a:rPr lang="id-ID" dirty="0" smtClean="0"/>
              <a:t>.</a:t>
            </a:r>
            <a:endParaRPr lang="en-US" dirty="0" smtClean="0"/>
          </a:p>
          <a:p>
            <a:pPr>
              <a:buClrTx/>
              <a:buFont typeface="Wingdings" pitchFamily="2" charset="2"/>
              <a:buChar char="q"/>
            </a:pPr>
            <a:r>
              <a:rPr lang="en-US" dirty="0" err="1" smtClean="0"/>
              <a:t>Contoh</a:t>
            </a:r>
            <a:r>
              <a:rPr lang="en-US" dirty="0" smtClean="0"/>
              <a:t> : </a:t>
            </a:r>
            <a:r>
              <a:rPr lang="id-ID" dirty="0"/>
              <a:t>industri mengolah air limbah atau mengurangi emisi udara melalui pemasangan instalasi pengolah limbah atau melalui perbaikan teknologi bersih sehingga jumlah limbah yang dihasilkan menjadi berkurang</a:t>
            </a:r>
            <a:r>
              <a:rPr lang="id-ID" dirty="0" smtClean="0"/>
              <a:t>.</a:t>
            </a:r>
            <a:endParaRPr lang="en-US" dirty="0" smtClean="0"/>
          </a:p>
          <a:p>
            <a:pPr>
              <a:buClrTx/>
              <a:buFont typeface="Wingdings" pitchFamily="2" charset="2"/>
              <a:buChar char="q"/>
            </a:pPr>
            <a:r>
              <a:rPr lang="id-ID" dirty="0"/>
              <a:t>Kalau hal ini tidak dapat dilakukan, bisa juga dengan jalan memberikan kompensasi kepada pihak yang dirugikan.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Pembebanan</a:t>
            </a:r>
            <a:r>
              <a:rPr lang="en-US" dirty="0" smtClean="0"/>
              <a:t> </a:t>
            </a:r>
            <a:r>
              <a:rPr lang="en-US" dirty="0" err="1" smtClean="0"/>
              <a:t>Pajak</a:t>
            </a:r>
            <a:endParaRPr lang="en-US" dirty="0"/>
          </a:p>
        </p:txBody>
      </p:sp>
      <p:sp>
        <p:nvSpPr>
          <p:cNvPr id="3" name="Content Placeholder 2"/>
          <p:cNvSpPr>
            <a:spLocks noGrp="1"/>
          </p:cNvSpPr>
          <p:nvPr>
            <p:ph idx="1"/>
          </p:nvPr>
        </p:nvSpPr>
        <p:spPr/>
        <p:txBody>
          <a:bodyPr>
            <a:normAutofit fontScale="92500" lnSpcReduction="10000"/>
          </a:bodyPr>
          <a:lstStyle/>
          <a:p>
            <a:pPr algn="just">
              <a:buClrTx/>
              <a:buFont typeface="Wingdings" pitchFamily="2" charset="2"/>
              <a:buChar char="q"/>
            </a:pPr>
            <a:r>
              <a:rPr lang="en-US" dirty="0" smtClean="0"/>
              <a:t>P</a:t>
            </a:r>
            <a:r>
              <a:rPr lang="id-ID" dirty="0" smtClean="0"/>
              <a:t>enghasil </a:t>
            </a:r>
            <a:r>
              <a:rPr lang="id-ID" dirty="0"/>
              <a:t>eksternalitas negatif yang merugikan pihak lain harus membayar pajak atau retribusi kepada pemerintah untuk setiap unit ekternalitas negatif yang dihasilkannya</a:t>
            </a:r>
            <a:r>
              <a:rPr lang="id-ID" dirty="0" smtClean="0"/>
              <a:t>.</a:t>
            </a:r>
            <a:endParaRPr lang="en-US" dirty="0" smtClean="0"/>
          </a:p>
          <a:p>
            <a:pPr algn="just">
              <a:buClrTx/>
              <a:buFont typeface="Wingdings" pitchFamily="2" charset="2"/>
              <a:buChar char="q"/>
            </a:pPr>
            <a:r>
              <a:rPr lang="id-ID" dirty="0"/>
              <a:t>Pemerintah menggunakan uang yang terkumpul dari pajak/retribusi tersebut untuk mengurangi dampak negatif terhadap lingkungan. Misalnya, melalui pembangunan instalasi pengelohan air limbah (IPAL) terpadu, proyek kali bersih, penghijauan kota, dan lain-lain.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
            </a:r>
            <a:r>
              <a:rPr lang="id-ID" dirty="0" smtClean="0"/>
              <a:t>emberian </a:t>
            </a:r>
            <a:r>
              <a:rPr lang="en-US" dirty="0" smtClean="0"/>
              <a:t>H</a:t>
            </a:r>
            <a:r>
              <a:rPr lang="id-ID" dirty="0" smtClean="0"/>
              <a:t>ak </a:t>
            </a:r>
            <a:r>
              <a:rPr lang="en-US" dirty="0" smtClean="0"/>
              <a:t>K</a:t>
            </a:r>
            <a:r>
              <a:rPr lang="id-ID" dirty="0" smtClean="0"/>
              <a:t>epemilikan</a:t>
            </a:r>
            <a:endParaRPr lang="en-US" dirty="0"/>
          </a:p>
        </p:txBody>
      </p:sp>
      <p:sp>
        <p:nvSpPr>
          <p:cNvPr id="3" name="Content Placeholder 2"/>
          <p:cNvSpPr>
            <a:spLocks noGrp="1"/>
          </p:cNvSpPr>
          <p:nvPr>
            <p:ph idx="1"/>
          </p:nvPr>
        </p:nvSpPr>
        <p:spPr/>
        <p:txBody>
          <a:bodyPr>
            <a:normAutofit fontScale="92500" lnSpcReduction="10000"/>
          </a:bodyPr>
          <a:lstStyle/>
          <a:p>
            <a:pPr>
              <a:buClrTx/>
              <a:buFont typeface="Wingdings" pitchFamily="2" charset="2"/>
              <a:buChar char="q"/>
            </a:pPr>
            <a:r>
              <a:rPr lang="id-ID" dirty="0"/>
              <a:t>Jika pihak yang dirugikan diberikan hak, katakanlah, hak untuk mendapatkan lingkungan bersih, dimana hak tersebut dapat diklaim atau ditegakan, maka ia dapat menjual hak tersebut kepada pihak penghasil eksternalitas negatif</a:t>
            </a:r>
            <a:r>
              <a:rPr lang="id-ID" dirty="0" smtClean="0"/>
              <a:t>.</a:t>
            </a:r>
            <a:endParaRPr lang="en-US" dirty="0" smtClean="0"/>
          </a:p>
          <a:p>
            <a:pPr>
              <a:buClrTx/>
              <a:buFont typeface="Wingdings" pitchFamily="2" charset="2"/>
              <a:buChar char="q"/>
            </a:pPr>
            <a:r>
              <a:rPr lang="id-ID" dirty="0"/>
              <a:t>Pendekatan ini sesuai dengan temuan Ronald Coase yang meyakini bahwa eksternalitas dapat diselesaikan melalui mekanisme pasar asalkan property right telah didefinisikan secara tegas  (Coase, 1960).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r>
              <a:rPr lang="en-US" dirty="0" smtClean="0"/>
              <a:t> </a:t>
            </a:r>
            <a:r>
              <a:rPr lang="en-US" dirty="0" err="1" smtClean="0"/>
              <a:t>Pasar</a:t>
            </a:r>
            <a:endParaRPr lang="en-US" dirty="0"/>
          </a:p>
        </p:txBody>
      </p:sp>
      <p:sp>
        <p:nvSpPr>
          <p:cNvPr id="3" name="Content Placeholder 2"/>
          <p:cNvSpPr>
            <a:spLocks noGrp="1"/>
          </p:cNvSpPr>
          <p:nvPr>
            <p:ph idx="1"/>
          </p:nvPr>
        </p:nvSpPr>
        <p:spPr>
          <a:xfrm>
            <a:off x="457200" y="1219200"/>
            <a:ext cx="8229600" cy="5410200"/>
          </a:xfrm>
        </p:spPr>
        <p:txBody>
          <a:bodyPr>
            <a:normAutofit fontScale="70000" lnSpcReduction="20000"/>
          </a:bodyPr>
          <a:lstStyle/>
          <a:p>
            <a:pPr algn="just">
              <a:buClrTx/>
              <a:buFont typeface="Wingdings" pitchFamily="2" charset="2"/>
              <a:buChar char="q"/>
            </a:pPr>
            <a:r>
              <a:rPr lang="id-ID" dirty="0" smtClean="0"/>
              <a:t>Tempat pertemuan penjual dan pembeli sehingga memungkinkan terjadinya transaksi barang dan jasa (market place)  </a:t>
            </a:r>
          </a:p>
          <a:p>
            <a:pPr algn="just">
              <a:buClrTx/>
              <a:buFont typeface="Wingdings" pitchFamily="2" charset="2"/>
              <a:buChar char="q"/>
            </a:pPr>
            <a:r>
              <a:rPr lang="en-GB" dirty="0" smtClean="0"/>
              <a:t>The process by which a market solves a problem allocating resources, especially that of deciding how much of a good or service should be produced, but other such problems as well. The market mechanism is an alternative, for example, to having such decisions made by government.</a:t>
            </a:r>
          </a:p>
          <a:p>
            <a:pPr algn="just">
              <a:buClrTx/>
              <a:buFont typeface="Wingdings" pitchFamily="2" charset="2"/>
              <a:buChar char="q"/>
            </a:pPr>
            <a:r>
              <a:rPr lang="en-GB" dirty="0" smtClean="0"/>
              <a:t>A method of determining what, how, and for whom goods and services are produced, based on individual choices coordinated through markets supplied by profit-maximising businesses </a:t>
            </a:r>
          </a:p>
          <a:p>
            <a:pPr algn="just">
              <a:buClrTx/>
              <a:buFont typeface="Wingdings" pitchFamily="2" charset="2"/>
              <a:buChar char="q"/>
            </a:pPr>
            <a:r>
              <a:rPr lang="en-GB" dirty="0" smtClean="0"/>
              <a:t>The use of market prices and sales to signal desired outputs (or resource allocations).</a:t>
            </a:r>
          </a:p>
          <a:p>
            <a:pPr algn="just">
              <a:buClrTx/>
              <a:buFont typeface="Wingdings" pitchFamily="2" charset="2"/>
              <a:buChar char="q"/>
            </a:pPr>
            <a:r>
              <a:rPr lang="en-US" dirty="0" err="1"/>
              <a:t>Pasar</a:t>
            </a:r>
            <a:r>
              <a:rPr lang="en-US" dirty="0"/>
              <a:t> yang </a:t>
            </a:r>
            <a:r>
              <a:rPr lang="en-US" dirty="0" err="1"/>
              <a:t>baik</a:t>
            </a:r>
            <a:r>
              <a:rPr lang="en-US" dirty="0"/>
              <a:t> </a:t>
            </a:r>
            <a:r>
              <a:rPr lang="en-US" dirty="0" err="1"/>
              <a:t>adalah</a:t>
            </a:r>
            <a:r>
              <a:rPr lang="en-US" dirty="0"/>
              <a:t> </a:t>
            </a:r>
            <a:r>
              <a:rPr lang="en-US" dirty="0" err="1"/>
              <a:t>keadaan</a:t>
            </a:r>
            <a:r>
              <a:rPr lang="en-US" dirty="0"/>
              <a:t> </a:t>
            </a:r>
            <a:r>
              <a:rPr lang="en-US" dirty="0" err="1"/>
              <a:t>pasar</a:t>
            </a:r>
            <a:r>
              <a:rPr lang="en-US" dirty="0"/>
              <a:t> </a:t>
            </a:r>
            <a:r>
              <a:rPr lang="en-US" dirty="0" err="1"/>
              <a:t>dimana</a:t>
            </a:r>
            <a:r>
              <a:rPr lang="en-US" dirty="0"/>
              <a:t> </a:t>
            </a:r>
            <a:r>
              <a:rPr lang="en-US" dirty="0" err="1"/>
              <a:t>terjadi</a:t>
            </a:r>
            <a:r>
              <a:rPr lang="en-US" dirty="0"/>
              <a:t> </a:t>
            </a:r>
            <a:r>
              <a:rPr lang="en-US" dirty="0" err="1"/>
              <a:t>bentuk</a:t>
            </a:r>
            <a:r>
              <a:rPr lang="en-US" dirty="0"/>
              <a:t> </a:t>
            </a:r>
            <a:r>
              <a:rPr lang="en-US" dirty="0" err="1"/>
              <a:t>pasar</a:t>
            </a:r>
            <a:r>
              <a:rPr lang="en-US" dirty="0"/>
              <a:t> </a:t>
            </a:r>
            <a:r>
              <a:rPr lang="en-US" dirty="0" err="1"/>
              <a:t>persaingan</a:t>
            </a:r>
            <a:r>
              <a:rPr lang="en-US" dirty="0"/>
              <a:t> </a:t>
            </a:r>
            <a:r>
              <a:rPr lang="en-US" dirty="0" err="1"/>
              <a:t>sempurna</a:t>
            </a:r>
            <a:r>
              <a:rPr lang="en-US" dirty="0"/>
              <a:t> (</a:t>
            </a:r>
            <a:r>
              <a:rPr lang="en-US" i="1" dirty="0"/>
              <a:t>perfect competition</a:t>
            </a:r>
            <a:r>
              <a:rPr lang="en-US" dirty="0"/>
              <a:t>)</a:t>
            </a: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65496" y="2967335"/>
            <a:ext cx="4213013" cy="923330"/>
          </a:xfrm>
          <a:prstGeom prst="rect">
            <a:avLst/>
          </a:prstGeom>
          <a:noFill/>
        </p:spPr>
        <p:txBody>
          <a:bodyPr wrap="none" lIns="91440" tIns="45720" rIns="91440" bIns="45720">
            <a:spAutoFit/>
          </a:bodyPr>
          <a:lstStyle/>
          <a:p>
            <a:pPr algn="ctr"/>
            <a:r>
              <a:rPr lang="en-US" sz="5400" b="1" cap="none" spc="0" dirty="0" smtClean="0">
                <a:ln w="17780" cmpd="sng">
                  <a:solidFill>
                    <a:schemeClr val="accent1">
                      <a:tint val="3000"/>
                    </a:schemeClr>
                  </a:solidFill>
                  <a:prstDash val="solid"/>
                  <a:miter lim="800000"/>
                </a:ln>
                <a:solidFill>
                  <a:sysClr val="windowText" lastClr="000000"/>
                </a:solidFill>
                <a:effectLst>
                  <a:outerShdw blurRad="55000" dist="50800" dir="5400000" algn="tl">
                    <a:srgbClr val="000000">
                      <a:alpha val="33000"/>
                    </a:srgbClr>
                  </a:outerShdw>
                </a:effectLst>
              </a:rPr>
              <a:t>TERIMAKASIH</a:t>
            </a:r>
            <a:endParaRPr lang="en-US" sz="5400" b="1" cap="none" spc="0" dirty="0">
              <a:ln w="17780" cmpd="sng">
                <a:solidFill>
                  <a:schemeClr val="accent1">
                    <a:tint val="3000"/>
                  </a:schemeClr>
                </a:solidFill>
                <a:prstDash val="solid"/>
                <a:miter lim="800000"/>
              </a:ln>
              <a:solidFill>
                <a:sysClr val="windowText" lastClr="000000"/>
              </a:solidFill>
              <a:effectLst>
                <a:outerShdw blurRad="55000" dist="50800" dir="5400000" algn="tl">
                  <a:srgbClr val="000000">
                    <a:alpha val="33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Persyaratan</a:t>
            </a:r>
            <a:r>
              <a:rPr lang="en-US" dirty="0" smtClean="0"/>
              <a:t> </a:t>
            </a:r>
            <a:r>
              <a:rPr lang="en-US" dirty="0" err="1" smtClean="0"/>
              <a:t>Persaingan</a:t>
            </a:r>
            <a:r>
              <a:rPr lang="en-US" dirty="0" smtClean="0"/>
              <a:t> </a:t>
            </a:r>
            <a:r>
              <a:rPr lang="en-US" dirty="0" err="1" smtClean="0"/>
              <a:t>Sempurna</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ClrTx/>
              <a:buFont typeface="+mj-lt"/>
              <a:buAutoNum type="arabicPeriod"/>
            </a:pPr>
            <a:r>
              <a:rPr lang="en-US" dirty="0" smtClean="0"/>
              <a:t>K</a:t>
            </a:r>
            <a:r>
              <a:rPr lang="id-ID" dirty="0" smtClean="0"/>
              <a:t>eberadaan </a:t>
            </a:r>
            <a:r>
              <a:rPr lang="id-ID" dirty="0"/>
              <a:t>pasar untuk barang dan jasa yang diproduksi dan dikonsumsi; </a:t>
            </a:r>
            <a:endParaRPr lang="en-US" dirty="0"/>
          </a:p>
          <a:p>
            <a:pPr marL="514350" indent="-514350">
              <a:buClrTx/>
              <a:buFont typeface="+mj-lt"/>
              <a:buAutoNum type="arabicPeriod"/>
            </a:pPr>
            <a:r>
              <a:rPr lang="en-US" dirty="0"/>
              <a:t>S</a:t>
            </a:r>
            <a:r>
              <a:rPr lang="id-ID" dirty="0" smtClean="0"/>
              <a:t>emua </a:t>
            </a:r>
            <a:r>
              <a:rPr lang="id-ID" dirty="0"/>
              <a:t>pasar bersifat bersaing sempurna; </a:t>
            </a:r>
            <a:endParaRPr lang="en-US" dirty="0" smtClean="0"/>
          </a:p>
          <a:p>
            <a:pPr marL="514350" indent="-514350">
              <a:buClrTx/>
              <a:buFont typeface="+mj-lt"/>
              <a:buAutoNum type="arabicPeriod"/>
            </a:pPr>
            <a:r>
              <a:rPr lang="en-US" dirty="0"/>
              <a:t>S</a:t>
            </a:r>
            <a:r>
              <a:rPr lang="id-ID" dirty="0" smtClean="0"/>
              <a:t>emua </a:t>
            </a:r>
            <a:r>
              <a:rPr lang="id-ID" dirty="0"/>
              <a:t>orang yang terlibat dalam transaksi memiliki informasi yang senpurna mengenai barang dan jasa yang ditransaksikan; </a:t>
            </a:r>
            <a:endParaRPr lang="en-US" dirty="0" smtClean="0"/>
          </a:p>
          <a:p>
            <a:pPr marL="514350" indent="-514350">
              <a:buClrTx/>
              <a:buFont typeface="+mj-lt"/>
              <a:buAutoNum type="arabicPeriod"/>
            </a:pPr>
            <a:r>
              <a:rPr lang="en-US" dirty="0" smtClean="0"/>
              <a:t>A</a:t>
            </a:r>
            <a:r>
              <a:rPr lang="id-ID" dirty="0" smtClean="0"/>
              <a:t>danya </a:t>
            </a:r>
            <a:r>
              <a:rPr lang="id-ID" dirty="0"/>
              <a:t>kejelasan kepemlikan atas barang dan jasa (private property right terdefinisikan secara jelas); </a:t>
            </a:r>
            <a:endParaRPr lang="en-US" dirty="0" smtClean="0"/>
          </a:p>
          <a:p>
            <a:pPr marL="514350" indent="-514350">
              <a:buClrTx/>
              <a:buFont typeface="+mj-lt"/>
              <a:buAutoNum type="arabicPeriod"/>
            </a:pPr>
            <a:r>
              <a:rPr lang="en-US" dirty="0" smtClean="0"/>
              <a:t>T</a:t>
            </a:r>
            <a:r>
              <a:rPr lang="id-ID" dirty="0" smtClean="0"/>
              <a:t>idak </a:t>
            </a:r>
            <a:r>
              <a:rPr lang="id-ID" dirty="0"/>
              <a:t>adanya eksternalitas; </a:t>
            </a:r>
            <a:endParaRPr lang="en-US" dirty="0" smtClean="0"/>
          </a:p>
          <a:p>
            <a:pPr marL="514350" indent="-514350">
              <a:buClrTx/>
              <a:buFont typeface="+mj-lt"/>
              <a:buAutoNum type="arabicPeriod"/>
            </a:pPr>
            <a:r>
              <a:rPr lang="en-US" dirty="0" smtClean="0"/>
              <a:t>T</a:t>
            </a:r>
            <a:r>
              <a:rPr lang="id-ID" dirty="0" smtClean="0"/>
              <a:t>idak </a:t>
            </a:r>
            <a:r>
              <a:rPr lang="id-ID" dirty="0"/>
              <a:t>adanya barang publik; </a:t>
            </a:r>
            <a:endParaRPr lang="en-US" dirty="0" smtClean="0"/>
          </a:p>
          <a:p>
            <a:pPr marL="514350" indent="-514350">
              <a:buClrTx/>
              <a:buFont typeface="+mj-lt"/>
              <a:buAutoNum type="arabicPeriod"/>
            </a:pPr>
            <a:r>
              <a:rPr lang="en-US" dirty="0" smtClean="0"/>
              <a:t>A</a:t>
            </a:r>
            <a:r>
              <a:rPr lang="id-ID" dirty="0" smtClean="0"/>
              <a:t>ll </a:t>
            </a:r>
            <a:r>
              <a:rPr lang="id-ID" dirty="0"/>
              <a:t>utulity and production functions are well </a:t>
            </a:r>
            <a:r>
              <a:rPr lang="id-ID" dirty="0" smtClean="0"/>
              <a:t>behaved</a:t>
            </a:r>
            <a:r>
              <a:rPr lang="en-US" dirty="0" smtClean="0"/>
              <a:t>;</a:t>
            </a:r>
            <a:r>
              <a:rPr lang="id-ID" dirty="0" smtClean="0"/>
              <a:t> </a:t>
            </a:r>
            <a:r>
              <a:rPr lang="id-ID" dirty="0"/>
              <a:t>dan </a:t>
            </a:r>
            <a:endParaRPr lang="en-US" dirty="0"/>
          </a:p>
          <a:p>
            <a:pPr marL="514350" indent="-514350">
              <a:buClrTx/>
              <a:buFont typeface="+mj-lt"/>
              <a:buAutoNum type="arabicPeriod"/>
            </a:pPr>
            <a:r>
              <a:rPr lang="en-US" dirty="0"/>
              <a:t>A</a:t>
            </a:r>
            <a:r>
              <a:rPr lang="id-ID" dirty="0" smtClean="0"/>
              <a:t>ll </a:t>
            </a:r>
            <a:r>
              <a:rPr lang="id-ID" dirty="0"/>
              <a:t>agents are maximizers.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Kegagalan</a:t>
            </a:r>
            <a:r>
              <a:rPr lang="en-US" dirty="0" smtClean="0"/>
              <a:t> </a:t>
            </a:r>
            <a:r>
              <a:rPr lang="en-US" dirty="0" err="1" smtClean="0"/>
              <a:t>Pasar</a:t>
            </a:r>
            <a:endParaRPr lang="en-US" dirty="0"/>
          </a:p>
        </p:txBody>
      </p:sp>
      <p:sp>
        <p:nvSpPr>
          <p:cNvPr id="3" name="Content Placeholder 2"/>
          <p:cNvSpPr>
            <a:spLocks noGrp="1"/>
          </p:cNvSpPr>
          <p:nvPr>
            <p:ph idx="1"/>
          </p:nvPr>
        </p:nvSpPr>
        <p:spPr/>
        <p:txBody>
          <a:bodyPr>
            <a:normAutofit fontScale="70000" lnSpcReduction="20000"/>
          </a:bodyPr>
          <a:lstStyle/>
          <a:p>
            <a:pPr algn="just">
              <a:buClrTx/>
              <a:buFont typeface="Wingdings" pitchFamily="2" charset="2"/>
              <a:buChar char="q"/>
            </a:pPr>
            <a:r>
              <a:rPr lang="id-ID" dirty="0" smtClean="0"/>
              <a:t>Kegagalan pasar (market failure): suatu keadaan (hipotetis) dimana pasar tidak memberikan respon apapun atas suatu produk atau saat terjadi over supply atau over demand. Harga tidak mampu berperan membatasi demand juga tidak bisa memicu peningkatan supply sehingga sumberdaya tidak teralokasikan secara optimal. </a:t>
            </a:r>
          </a:p>
          <a:p>
            <a:pPr algn="just">
              <a:buClrTx/>
              <a:buFont typeface="Wingdings" pitchFamily="2" charset="2"/>
              <a:buChar char="q"/>
            </a:pPr>
            <a:endParaRPr lang="id-ID" dirty="0" smtClean="0"/>
          </a:p>
          <a:p>
            <a:pPr algn="just">
              <a:buClrTx/>
              <a:buFont typeface="Wingdings" pitchFamily="2" charset="2"/>
              <a:buChar char="q"/>
            </a:pPr>
            <a:r>
              <a:rPr lang="en-GB" dirty="0" smtClean="0"/>
              <a:t>A situation, usually discussed in a model not in the real world, in which the </a:t>
            </a:r>
            <a:r>
              <a:rPr lang="en-GB" dirty="0" err="1" smtClean="0"/>
              <a:t>behavior</a:t>
            </a:r>
            <a:r>
              <a:rPr lang="en-GB" dirty="0" smtClean="0"/>
              <a:t> of optimizing agents in a market would not produce a </a:t>
            </a:r>
            <a:r>
              <a:rPr lang="en-GB" dirty="0" smtClean="0">
                <a:hlinkClick r:id="rId3"/>
              </a:rPr>
              <a:t>Pareto optimal</a:t>
            </a:r>
            <a:r>
              <a:rPr lang="en-GB" dirty="0" smtClean="0"/>
              <a:t> allocation. </a:t>
            </a:r>
            <a:endParaRPr lang="id-ID" dirty="0" smtClean="0"/>
          </a:p>
          <a:p>
            <a:pPr algn="just">
              <a:buClrTx/>
              <a:buFont typeface="Wingdings" pitchFamily="2" charset="2"/>
              <a:buChar char="q"/>
            </a:pPr>
            <a:endParaRPr lang="en-GB" dirty="0" smtClean="0"/>
          </a:p>
          <a:p>
            <a:pPr algn="just">
              <a:buClrTx/>
              <a:buFont typeface="Wingdings" pitchFamily="2" charset="2"/>
              <a:buChar char="q"/>
            </a:pPr>
            <a:r>
              <a:rPr lang="id-ID" dirty="0" smtClean="0"/>
              <a:t>Contoh: pada saat menghadapi eksternalitas negatif, common resources, public goods, dan property rights, monopoli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Faktor</a:t>
            </a:r>
            <a:r>
              <a:rPr lang="en-US" dirty="0" smtClean="0"/>
              <a:t> </a:t>
            </a:r>
            <a:r>
              <a:rPr lang="en-US" dirty="0" err="1" smtClean="0"/>
              <a:t>Penyebab</a:t>
            </a:r>
            <a:r>
              <a:rPr lang="en-US" dirty="0" smtClean="0"/>
              <a:t> </a:t>
            </a:r>
            <a:r>
              <a:rPr lang="en-US" dirty="0" err="1" smtClean="0"/>
              <a:t>Kegagalan</a:t>
            </a:r>
            <a:r>
              <a:rPr lang="en-US" dirty="0" smtClean="0"/>
              <a:t> </a:t>
            </a:r>
            <a:r>
              <a:rPr lang="en-US" dirty="0" err="1" smtClean="0"/>
              <a:t>Pasar</a:t>
            </a:r>
            <a:endParaRPr lang="en-US" dirty="0"/>
          </a:p>
        </p:txBody>
      </p:sp>
      <p:sp>
        <p:nvSpPr>
          <p:cNvPr id="3" name="Content Placeholder 2"/>
          <p:cNvSpPr>
            <a:spLocks noGrp="1"/>
          </p:cNvSpPr>
          <p:nvPr>
            <p:ph idx="1"/>
          </p:nvPr>
        </p:nvSpPr>
        <p:spPr/>
        <p:txBody>
          <a:bodyPr/>
          <a:lstStyle/>
          <a:p>
            <a:pPr marL="514350" lvl="0" indent="-514350">
              <a:buClrTx/>
              <a:buFont typeface="+mj-lt"/>
              <a:buAutoNum type="arabicPeriod"/>
            </a:pPr>
            <a:r>
              <a:rPr lang="en-US" dirty="0" err="1"/>
              <a:t>Akibat</a:t>
            </a:r>
            <a:r>
              <a:rPr lang="en-US" dirty="0"/>
              <a:t> </a:t>
            </a:r>
            <a:r>
              <a:rPr lang="en-US" dirty="0" err="1"/>
              <a:t>adanya</a:t>
            </a:r>
            <a:r>
              <a:rPr lang="en-US" dirty="0"/>
              <a:t> </a:t>
            </a:r>
            <a:r>
              <a:rPr lang="en-US" dirty="0" err="1"/>
              <a:t>monopoli</a:t>
            </a:r>
            <a:r>
              <a:rPr lang="en-US" dirty="0"/>
              <a:t> </a:t>
            </a:r>
            <a:r>
              <a:rPr lang="en-US" dirty="0" err="1"/>
              <a:t>dalam</a:t>
            </a:r>
            <a:r>
              <a:rPr lang="en-US" dirty="0"/>
              <a:t> </a:t>
            </a:r>
            <a:r>
              <a:rPr lang="en-US" dirty="0" err="1"/>
              <a:t>pasar</a:t>
            </a:r>
            <a:endParaRPr lang="en-US" dirty="0"/>
          </a:p>
          <a:p>
            <a:pPr marL="514350" lvl="0" indent="-514350">
              <a:buClrTx/>
              <a:buFont typeface="+mj-lt"/>
              <a:buAutoNum type="arabicPeriod"/>
            </a:pPr>
            <a:r>
              <a:rPr lang="en-US" dirty="0" err="1"/>
              <a:t>Barang-Barang</a:t>
            </a:r>
            <a:r>
              <a:rPr lang="en-US" dirty="0"/>
              <a:t> </a:t>
            </a:r>
            <a:r>
              <a:rPr lang="en-US" dirty="0" err="1"/>
              <a:t>publik</a:t>
            </a:r>
            <a:endParaRPr lang="en-US" dirty="0"/>
          </a:p>
          <a:p>
            <a:pPr marL="514350" lvl="0" indent="-514350">
              <a:buClrTx/>
              <a:buFont typeface="+mj-lt"/>
              <a:buAutoNum type="arabicPeriod"/>
            </a:pPr>
            <a:r>
              <a:rPr lang="en-US" dirty="0" err="1"/>
              <a:t>Akibat</a:t>
            </a:r>
            <a:r>
              <a:rPr lang="en-US" dirty="0"/>
              <a:t> </a:t>
            </a:r>
            <a:r>
              <a:rPr lang="en-US" dirty="0" err="1"/>
              <a:t>eksternalitas</a:t>
            </a:r>
            <a:r>
              <a:rPr lang="en-US" dirty="0"/>
              <a:t> yang </a:t>
            </a:r>
            <a:r>
              <a:rPr lang="en-US" dirty="0" err="1"/>
              <a:t>merugikan</a:t>
            </a:r>
            <a:endParaRPr lang="en-US" dirty="0"/>
          </a:p>
          <a:p>
            <a:pPr marL="514350" lvl="0" indent="-514350">
              <a:buClrTx/>
              <a:buFont typeface="+mj-lt"/>
              <a:buAutoNum type="arabicPeriod"/>
            </a:pPr>
            <a:r>
              <a:rPr lang="en-US" dirty="0" err="1"/>
              <a:t>Kegagalan</a:t>
            </a:r>
            <a:r>
              <a:rPr lang="en-US" dirty="0"/>
              <a:t> </a:t>
            </a:r>
            <a:r>
              <a:rPr lang="en-US" dirty="0" err="1"/>
              <a:t>membuat</a:t>
            </a:r>
            <a:r>
              <a:rPr lang="en-US" dirty="0"/>
              <a:t> </a:t>
            </a:r>
            <a:r>
              <a:rPr lang="en-US" dirty="0" err="1"/>
              <a:t>penyesuaian</a:t>
            </a:r>
            <a:r>
              <a:rPr lang="en-US" dirty="0"/>
              <a:t> </a:t>
            </a:r>
            <a:r>
              <a:rPr lang="en-US" dirty="0" err="1"/>
              <a:t>dengan</a:t>
            </a:r>
            <a:r>
              <a:rPr lang="en-US" dirty="0"/>
              <a:t> </a:t>
            </a:r>
            <a:r>
              <a:rPr lang="en-US" dirty="0" err="1"/>
              <a:t>efisiensi</a:t>
            </a:r>
            <a:endParaRPr lang="en-US" dirty="0"/>
          </a:p>
          <a:p>
            <a:pPr marL="514350" lvl="0" indent="-514350">
              <a:buClrTx/>
              <a:buFont typeface="+mj-lt"/>
              <a:buAutoNum type="arabicPeriod"/>
            </a:pPr>
            <a:r>
              <a:rPr lang="en-US" dirty="0" err="1"/>
              <a:t>Distribusi</a:t>
            </a:r>
            <a:r>
              <a:rPr lang="en-US" dirty="0"/>
              <a:t> </a:t>
            </a:r>
            <a:r>
              <a:rPr lang="en-US" dirty="0" err="1"/>
              <a:t>pendapatan</a:t>
            </a:r>
            <a:r>
              <a:rPr lang="en-US" dirty="0"/>
              <a:t> </a:t>
            </a:r>
            <a:r>
              <a:rPr lang="en-US" dirty="0" err="1"/>
              <a:t>tidak</a:t>
            </a:r>
            <a:r>
              <a:rPr lang="en-US" dirty="0"/>
              <a:t> </a:t>
            </a:r>
            <a:r>
              <a:rPr lang="en-US" dirty="0" err="1" smtClean="0"/>
              <a:t>merata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Akibat</a:t>
            </a:r>
            <a:r>
              <a:rPr lang="en-US" b="1" dirty="0"/>
              <a:t> </a:t>
            </a:r>
            <a:r>
              <a:rPr lang="en-US" b="1" dirty="0" err="1"/>
              <a:t>Adanya</a:t>
            </a:r>
            <a:r>
              <a:rPr lang="en-US" b="1" dirty="0"/>
              <a:t> </a:t>
            </a:r>
            <a:r>
              <a:rPr lang="en-US" b="1" dirty="0" err="1"/>
              <a:t>Kegiatan</a:t>
            </a:r>
            <a:r>
              <a:rPr lang="en-US" b="1" dirty="0"/>
              <a:t> </a:t>
            </a:r>
            <a:r>
              <a:rPr lang="en-US" b="1" dirty="0" err="1" smtClean="0"/>
              <a:t>Monopoli</a:t>
            </a:r>
            <a:endParaRPr lang="en-US" dirty="0"/>
          </a:p>
        </p:txBody>
      </p:sp>
      <p:sp>
        <p:nvSpPr>
          <p:cNvPr id="3" name="Content Placeholder 2"/>
          <p:cNvSpPr>
            <a:spLocks noGrp="1"/>
          </p:cNvSpPr>
          <p:nvPr>
            <p:ph idx="1"/>
          </p:nvPr>
        </p:nvSpPr>
        <p:spPr/>
        <p:txBody>
          <a:bodyPr>
            <a:normAutofit fontScale="92500" lnSpcReduction="10000"/>
          </a:bodyPr>
          <a:lstStyle/>
          <a:p>
            <a:pPr marL="395288" indent="-395288">
              <a:buClrTx/>
              <a:buFont typeface="Wingdings" pitchFamily="2" charset="2"/>
              <a:buChar char="q"/>
            </a:pPr>
            <a:r>
              <a:rPr lang="en-US" dirty="0" err="1"/>
              <a:t>Terbentuknya</a:t>
            </a:r>
            <a:r>
              <a:rPr lang="en-US" dirty="0"/>
              <a:t> </a:t>
            </a:r>
            <a:r>
              <a:rPr lang="en-US" dirty="0" err="1"/>
              <a:t>monopoli</a:t>
            </a:r>
            <a:r>
              <a:rPr lang="en-US" dirty="0"/>
              <a:t> </a:t>
            </a:r>
            <a:r>
              <a:rPr lang="en-US" dirty="0" err="1"/>
              <a:t>dimana</a:t>
            </a:r>
            <a:r>
              <a:rPr lang="en-US" dirty="0"/>
              <a:t> </a:t>
            </a:r>
            <a:r>
              <a:rPr lang="en-US" dirty="0" err="1"/>
              <a:t>di</a:t>
            </a:r>
            <a:r>
              <a:rPr lang="en-US" dirty="0"/>
              <a:t> </a:t>
            </a:r>
            <a:r>
              <a:rPr lang="en-US" dirty="0" err="1"/>
              <a:t>pasar</a:t>
            </a:r>
            <a:r>
              <a:rPr lang="en-US" dirty="0"/>
              <a:t> </a:t>
            </a:r>
            <a:r>
              <a:rPr lang="en-US" dirty="0" err="1"/>
              <a:t>hanya</a:t>
            </a:r>
            <a:r>
              <a:rPr lang="en-US" dirty="0"/>
              <a:t> </a:t>
            </a:r>
            <a:r>
              <a:rPr lang="en-US" dirty="0" err="1"/>
              <a:t>dikuasai</a:t>
            </a:r>
            <a:r>
              <a:rPr lang="en-US" dirty="0"/>
              <a:t> </a:t>
            </a:r>
            <a:r>
              <a:rPr lang="en-US" dirty="0" err="1"/>
              <a:t>oleh</a:t>
            </a:r>
            <a:r>
              <a:rPr lang="en-US" dirty="0"/>
              <a:t> </a:t>
            </a:r>
            <a:r>
              <a:rPr lang="en-US" dirty="0" err="1"/>
              <a:t>seorang</a:t>
            </a:r>
            <a:r>
              <a:rPr lang="en-US" dirty="0"/>
              <a:t> </a:t>
            </a:r>
            <a:r>
              <a:rPr lang="en-US" dirty="0" err="1"/>
              <a:t>penjual</a:t>
            </a:r>
            <a:r>
              <a:rPr lang="en-US" dirty="0"/>
              <a:t> </a:t>
            </a:r>
            <a:r>
              <a:rPr lang="en-US" dirty="0" err="1"/>
              <a:t>saja</a:t>
            </a:r>
            <a:r>
              <a:rPr lang="en-US" dirty="0"/>
              <a:t>, </a:t>
            </a:r>
            <a:r>
              <a:rPr lang="en-US" dirty="0" err="1"/>
              <a:t>dimana</a:t>
            </a:r>
            <a:r>
              <a:rPr lang="en-US" dirty="0"/>
              <a:t> </a:t>
            </a:r>
            <a:r>
              <a:rPr lang="en-US" dirty="0" err="1"/>
              <a:t>tidak</a:t>
            </a:r>
            <a:r>
              <a:rPr lang="en-US" dirty="0"/>
              <a:t> </a:t>
            </a:r>
            <a:r>
              <a:rPr lang="en-US" dirty="0" err="1"/>
              <a:t>ada</a:t>
            </a:r>
            <a:r>
              <a:rPr lang="en-US" dirty="0"/>
              <a:t> </a:t>
            </a:r>
            <a:r>
              <a:rPr lang="en-US" dirty="0" err="1"/>
              <a:t>barang</a:t>
            </a:r>
            <a:r>
              <a:rPr lang="en-US" dirty="0"/>
              <a:t> </a:t>
            </a:r>
            <a:r>
              <a:rPr lang="en-US" dirty="0" err="1"/>
              <a:t>substitusi</a:t>
            </a:r>
            <a:r>
              <a:rPr lang="en-US" dirty="0"/>
              <a:t> yang </a:t>
            </a:r>
            <a:r>
              <a:rPr lang="en-US" dirty="0" err="1"/>
              <a:t>mirip</a:t>
            </a:r>
            <a:r>
              <a:rPr lang="en-US" dirty="0"/>
              <a:t> </a:t>
            </a:r>
            <a:r>
              <a:rPr lang="en-US" dirty="0" err="1"/>
              <a:t>terhadap</a:t>
            </a:r>
            <a:r>
              <a:rPr lang="en-US" dirty="0"/>
              <a:t> </a:t>
            </a:r>
            <a:r>
              <a:rPr lang="en-US" dirty="0" err="1"/>
              <a:t>barang</a:t>
            </a:r>
            <a:r>
              <a:rPr lang="en-US" dirty="0"/>
              <a:t> yang </a:t>
            </a:r>
            <a:r>
              <a:rPr lang="en-US" dirty="0" err="1"/>
              <a:t>dijual</a:t>
            </a:r>
            <a:r>
              <a:rPr lang="en-US" dirty="0"/>
              <a:t>. </a:t>
            </a:r>
            <a:endParaRPr lang="en-US" dirty="0" smtClean="0"/>
          </a:p>
          <a:p>
            <a:pPr marL="395288" indent="-395288">
              <a:buClrTx/>
              <a:buFont typeface="Wingdings" pitchFamily="2" charset="2"/>
              <a:buChar char="q"/>
            </a:pPr>
            <a:r>
              <a:rPr lang="en-US" dirty="0" err="1" smtClean="0"/>
              <a:t>Dengan</a:t>
            </a:r>
            <a:r>
              <a:rPr lang="en-US" dirty="0" smtClean="0"/>
              <a:t> </a:t>
            </a:r>
            <a:r>
              <a:rPr lang="en-US" dirty="0" err="1"/>
              <a:t>adanya</a:t>
            </a:r>
            <a:r>
              <a:rPr lang="en-US" dirty="0"/>
              <a:t> </a:t>
            </a:r>
            <a:r>
              <a:rPr lang="en-US" dirty="0" err="1"/>
              <a:t>sistem</a:t>
            </a:r>
            <a:r>
              <a:rPr lang="en-US" dirty="0"/>
              <a:t> </a:t>
            </a:r>
            <a:r>
              <a:rPr lang="en-US" dirty="0" err="1"/>
              <a:t>pasar</a:t>
            </a:r>
            <a:r>
              <a:rPr lang="en-US" dirty="0"/>
              <a:t> </a:t>
            </a:r>
            <a:r>
              <a:rPr lang="en-US" dirty="0" err="1"/>
              <a:t>monopoli</a:t>
            </a:r>
            <a:r>
              <a:rPr lang="en-US" dirty="0"/>
              <a:t> </a:t>
            </a:r>
            <a:r>
              <a:rPr lang="en-US" dirty="0" err="1"/>
              <a:t>akan</a:t>
            </a:r>
            <a:r>
              <a:rPr lang="en-US" dirty="0"/>
              <a:t> </a:t>
            </a:r>
            <a:r>
              <a:rPr lang="en-US" dirty="0" err="1"/>
              <a:t>berakibat</a:t>
            </a:r>
            <a:r>
              <a:rPr lang="en-US" dirty="0"/>
              <a:t> </a:t>
            </a:r>
            <a:r>
              <a:rPr lang="en-US" dirty="0" err="1"/>
              <a:t>terjadinya</a:t>
            </a:r>
            <a:r>
              <a:rPr lang="en-US" dirty="0"/>
              <a:t> </a:t>
            </a:r>
            <a:r>
              <a:rPr lang="en-US" dirty="0" err="1"/>
              <a:t>peningkatan</a:t>
            </a:r>
            <a:r>
              <a:rPr lang="en-US" dirty="0"/>
              <a:t> surplus </a:t>
            </a:r>
            <a:r>
              <a:rPr lang="en-US" dirty="0" err="1"/>
              <a:t>produsen</a:t>
            </a:r>
            <a:r>
              <a:rPr lang="en-US" dirty="0"/>
              <a:t> yang </a:t>
            </a:r>
            <a:r>
              <a:rPr lang="en-US" dirty="0" err="1"/>
              <a:t>nilainya</a:t>
            </a:r>
            <a:r>
              <a:rPr lang="en-US" dirty="0"/>
              <a:t> </a:t>
            </a:r>
            <a:r>
              <a:rPr lang="en-US" dirty="0" err="1"/>
              <a:t>jauh</a:t>
            </a:r>
            <a:r>
              <a:rPr lang="en-US" dirty="0"/>
              <a:t> </a:t>
            </a:r>
            <a:r>
              <a:rPr lang="en-US" dirty="0" err="1"/>
              <a:t>lebih</a:t>
            </a:r>
            <a:r>
              <a:rPr lang="en-US" dirty="0"/>
              <a:t> </a:t>
            </a:r>
            <a:r>
              <a:rPr lang="en-US" dirty="0" err="1"/>
              <a:t>kecil</a:t>
            </a:r>
            <a:r>
              <a:rPr lang="en-US" dirty="0"/>
              <a:t> </a:t>
            </a:r>
            <a:r>
              <a:rPr lang="en-US" dirty="0" err="1"/>
              <a:t>dari</a:t>
            </a:r>
            <a:r>
              <a:rPr lang="en-US" dirty="0"/>
              <a:t> </a:t>
            </a:r>
            <a:r>
              <a:rPr lang="en-US" dirty="0" err="1"/>
              <a:t>kehilangan</a:t>
            </a:r>
            <a:r>
              <a:rPr lang="en-US" dirty="0"/>
              <a:t> surplus </a:t>
            </a:r>
            <a:r>
              <a:rPr lang="en-US" dirty="0" err="1"/>
              <a:t>konsumen</a:t>
            </a:r>
            <a:r>
              <a:rPr lang="en-US" dirty="0"/>
              <a:t>, </a:t>
            </a:r>
            <a:r>
              <a:rPr lang="en-US" dirty="0" err="1"/>
              <a:t>sehingga</a:t>
            </a:r>
            <a:r>
              <a:rPr lang="en-US" dirty="0"/>
              <a:t> </a:t>
            </a:r>
            <a:r>
              <a:rPr lang="en-US" dirty="0" err="1"/>
              <a:t>secara</a:t>
            </a:r>
            <a:r>
              <a:rPr lang="en-US" dirty="0"/>
              <a:t> </a:t>
            </a:r>
            <a:r>
              <a:rPr lang="en-US" dirty="0" err="1"/>
              <a:t>keseluruhan</a:t>
            </a:r>
            <a:r>
              <a:rPr lang="en-US" dirty="0"/>
              <a:t>, </a:t>
            </a:r>
            <a:r>
              <a:rPr lang="en-US" dirty="0" err="1"/>
              <a:t>praktek</a:t>
            </a:r>
            <a:r>
              <a:rPr lang="en-US" dirty="0"/>
              <a:t> </a:t>
            </a:r>
            <a:r>
              <a:rPr lang="en-US" dirty="0" err="1"/>
              <a:t>monopoli</a:t>
            </a:r>
            <a:r>
              <a:rPr lang="en-US" dirty="0"/>
              <a:t> </a:t>
            </a:r>
            <a:r>
              <a:rPr lang="en-US" dirty="0" err="1"/>
              <a:t>ini</a:t>
            </a:r>
            <a:r>
              <a:rPr lang="en-US" dirty="0"/>
              <a:t> </a:t>
            </a:r>
            <a:r>
              <a:rPr lang="en-US" dirty="0" err="1"/>
              <a:t>merugikan</a:t>
            </a:r>
            <a:r>
              <a:rPr lang="en-US" dirty="0"/>
              <a:t> </a:t>
            </a:r>
            <a:r>
              <a:rPr lang="en-US" dirty="0" err="1"/>
              <a:t>masyarakat</a:t>
            </a:r>
            <a:r>
              <a:rPr lang="en-US" dirty="0"/>
              <a:t> (</a:t>
            </a:r>
            <a:r>
              <a:rPr lang="en-US" i="1" dirty="0"/>
              <a:t>worse-off</a:t>
            </a:r>
            <a:r>
              <a:rPr lang="en-US"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Barang-Barang</a:t>
            </a:r>
            <a:r>
              <a:rPr lang="en-US" b="1" dirty="0"/>
              <a:t> </a:t>
            </a:r>
            <a:r>
              <a:rPr lang="en-US" b="1" dirty="0" err="1" smtClean="0"/>
              <a:t>Publik</a:t>
            </a:r>
            <a:endParaRPr lang="en-US" dirty="0"/>
          </a:p>
        </p:txBody>
      </p:sp>
      <p:sp>
        <p:nvSpPr>
          <p:cNvPr id="3" name="Content Placeholder 2"/>
          <p:cNvSpPr>
            <a:spLocks noGrp="1"/>
          </p:cNvSpPr>
          <p:nvPr>
            <p:ph idx="1"/>
          </p:nvPr>
        </p:nvSpPr>
        <p:spPr/>
        <p:txBody>
          <a:bodyPr>
            <a:normAutofit fontScale="92500" lnSpcReduction="10000"/>
          </a:bodyPr>
          <a:lstStyle/>
          <a:p>
            <a:pPr>
              <a:buClrTx/>
              <a:buFont typeface="Wingdings" pitchFamily="2" charset="2"/>
              <a:buChar char="q"/>
            </a:pPr>
            <a:r>
              <a:rPr lang="en-US" dirty="0" err="1"/>
              <a:t>Barang-barang</a:t>
            </a:r>
            <a:r>
              <a:rPr lang="en-US" dirty="0"/>
              <a:t> </a:t>
            </a:r>
            <a:r>
              <a:rPr lang="en-US" dirty="0" err="1"/>
              <a:t>publik</a:t>
            </a:r>
            <a:r>
              <a:rPr lang="en-US" dirty="0"/>
              <a:t> </a:t>
            </a:r>
            <a:r>
              <a:rPr lang="en-US" dirty="0" err="1"/>
              <a:t>adalah</a:t>
            </a:r>
            <a:r>
              <a:rPr lang="en-US" dirty="0"/>
              <a:t> </a:t>
            </a:r>
            <a:r>
              <a:rPr lang="en-US" dirty="0" err="1"/>
              <a:t>barang</a:t>
            </a:r>
            <a:r>
              <a:rPr lang="en-US" dirty="0"/>
              <a:t> yang </a:t>
            </a:r>
            <a:r>
              <a:rPr lang="en-US" dirty="0" err="1"/>
              <a:t>apabila</a:t>
            </a:r>
            <a:r>
              <a:rPr lang="en-US" dirty="0"/>
              <a:t> </a:t>
            </a:r>
            <a:r>
              <a:rPr lang="en-US" dirty="0" err="1"/>
              <a:t>dikonsumsi</a:t>
            </a:r>
            <a:r>
              <a:rPr lang="en-US" dirty="0"/>
              <a:t> </a:t>
            </a:r>
            <a:r>
              <a:rPr lang="en-US" dirty="0" err="1"/>
              <a:t>oleh</a:t>
            </a:r>
            <a:r>
              <a:rPr lang="en-US" dirty="0"/>
              <a:t> </a:t>
            </a:r>
            <a:r>
              <a:rPr lang="en-US" dirty="0" err="1"/>
              <a:t>individu</a:t>
            </a:r>
            <a:r>
              <a:rPr lang="en-US" dirty="0"/>
              <a:t> </a:t>
            </a:r>
            <a:r>
              <a:rPr lang="en-US" dirty="0" err="1"/>
              <a:t>tertentu</a:t>
            </a:r>
            <a:r>
              <a:rPr lang="en-US" dirty="0"/>
              <a:t> </a:t>
            </a:r>
            <a:r>
              <a:rPr lang="en-US" dirty="0" err="1"/>
              <a:t>tidak</a:t>
            </a:r>
            <a:r>
              <a:rPr lang="en-US" dirty="0"/>
              <a:t> </a:t>
            </a:r>
            <a:r>
              <a:rPr lang="en-US" dirty="0" err="1"/>
              <a:t>akan</a:t>
            </a:r>
            <a:r>
              <a:rPr lang="en-US" dirty="0"/>
              <a:t> </a:t>
            </a:r>
            <a:r>
              <a:rPr lang="en-US" dirty="0" err="1"/>
              <a:t>mengurangi</a:t>
            </a:r>
            <a:r>
              <a:rPr lang="en-US" dirty="0"/>
              <a:t> </a:t>
            </a:r>
            <a:r>
              <a:rPr lang="en-US" dirty="0" err="1"/>
              <a:t>konsumsi</a:t>
            </a:r>
            <a:r>
              <a:rPr lang="en-US" dirty="0"/>
              <a:t> </a:t>
            </a:r>
            <a:r>
              <a:rPr lang="en-US" dirty="0" err="1"/>
              <a:t>orang</a:t>
            </a:r>
            <a:r>
              <a:rPr lang="en-US" dirty="0"/>
              <a:t> lain </a:t>
            </a:r>
            <a:r>
              <a:rPr lang="en-US" dirty="0" err="1"/>
              <a:t>akan</a:t>
            </a:r>
            <a:r>
              <a:rPr lang="en-US" dirty="0"/>
              <a:t> </a:t>
            </a:r>
            <a:r>
              <a:rPr lang="en-US" dirty="0" err="1"/>
              <a:t>barang</a:t>
            </a:r>
            <a:r>
              <a:rPr lang="en-US" dirty="0"/>
              <a:t> </a:t>
            </a:r>
            <a:r>
              <a:rPr lang="en-US" dirty="0" err="1"/>
              <a:t>tersebut</a:t>
            </a:r>
            <a:r>
              <a:rPr lang="en-US" dirty="0"/>
              <a:t>. Dan </a:t>
            </a:r>
            <a:r>
              <a:rPr lang="en-US" dirty="0" err="1"/>
              <a:t>barang</a:t>
            </a:r>
            <a:r>
              <a:rPr lang="en-US" dirty="0"/>
              <a:t> </a:t>
            </a:r>
            <a:r>
              <a:rPr lang="en-US" dirty="0" err="1"/>
              <a:t>publik</a:t>
            </a:r>
            <a:r>
              <a:rPr lang="en-US" dirty="0"/>
              <a:t> </a:t>
            </a:r>
            <a:r>
              <a:rPr lang="en-US" dirty="0" err="1"/>
              <a:t>ini</a:t>
            </a:r>
            <a:r>
              <a:rPr lang="en-US" dirty="0"/>
              <a:t> </a:t>
            </a:r>
            <a:r>
              <a:rPr lang="en-US" dirty="0" err="1"/>
              <a:t>adalah</a:t>
            </a:r>
            <a:r>
              <a:rPr lang="en-US" dirty="0"/>
              <a:t> </a:t>
            </a:r>
            <a:r>
              <a:rPr lang="en-US" dirty="0" err="1"/>
              <a:t>barang</a:t>
            </a:r>
            <a:r>
              <a:rPr lang="en-US" dirty="0"/>
              <a:t> yang </a:t>
            </a:r>
            <a:r>
              <a:rPr lang="en-US" dirty="0" err="1"/>
              <a:t>tidak</a:t>
            </a:r>
            <a:r>
              <a:rPr lang="en-US" dirty="0"/>
              <a:t> </a:t>
            </a:r>
            <a:r>
              <a:rPr lang="en-US" dirty="0" err="1"/>
              <a:t>masuk</a:t>
            </a:r>
            <a:r>
              <a:rPr lang="en-US" dirty="0"/>
              <a:t> </a:t>
            </a:r>
            <a:r>
              <a:rPr lang="en-US" dirty="0" err="1"/>
              <a:t>sistem</a:t>
            </a:r>
            <a:r>
              <a:rPr lang="en-US" dirty="0"/>
              <a:t> </a:t>
            </a:r>
            <a:r>
              <a:rPr lang="en-US" dirty="0" err="1"/>
              <a:t>pasar</a:t>
            </a:r>
            <a:r>
              <a:rPr lang="en-US" dirty="0"/>
              <a:t> </a:t>
            </a:r>
            <a:r>
              <a:rPr lang="en-US" dirty="0" err="1"/>
              <a:t>pada</a:t>
            </a:r>
            <a:r>
              <a:rPr lang="en-US" dirty="0"/>
              <a:t> </a:t>
            </a:r>
            <a:r>
              <a:rPr lang="en-US" dirty="0" err="1"/>
              <a:t>sebenarnya</a:t>
            </a:r>
            <a:r>
              <a:rPr lang="en-US" dirty="0" smtClean="0"/>
              <a:t>.</a:t>
            </a:r>
          </a:p>
          <a:p>
            <a:pPr>
              <a:buClrTx/>
              <a:buFont typeface="Wingdings" pitchFamily="2" charset="2"/>
              <a:buChar char="q"/>
            </a:pPr>
            <a:r>
              <a:rPr lang="en-US" dirty="0" err="1"/>
              <a:t>Barang-barang</a:t>
            </a:r>
            <a:r>
              <a:rPr lang="en-US" dirty="0"/>
              <a:t> </a:t>
            </a:r>
            <a:r>
              <a:rPr lang="en-US" dirty="0" err="1"/>
              <a:t>tersebut</a:t>
            </a:r>
            <a:r>
              <a:rPr lang="en-US" dirty="0"/>
              <a:t> </a:t>
            </a:r>
            <a:r>
              <a:rPr lang="en-US" dirty="0" err="1"/>
              <a:t>dinikmati</a:t>
            </a:r>
            <a:r>
              <a:rPr lang="en-US" dirty="0"/>
              <a:t> </a:t>
            </a:r>
            <a:r>
              <a:rPr lang="en-US" dirty="0" err="1"/>
              <a:t>bersama</a:t>
            </a:r>
            <a:r>
              <a:rPr lang="en-US" dirty="0"/>
              <a:t> </a:t>
            </a:r>
            <a:r>
              <a:rPr lang="en-US" dirty="0" err="1"/>
              <a:t>oleh</a:t>
            </a:r>
            <a:r>
              <a:rPr lang="en-US" dirty="0"/>
              <a:t> </a:t>
            </a:r>
            <a:r>
              <a:rPr lang="en-US" dirty="0" err="1"/>
              <a:t>masyarakat</a:t>
            </a:r>
            <a:r>
              <a:rPr lang="en-US" dirty="0"/>
              <a:t> </a:t>
            </a:r>
            <a:r>
              <a:rPr lang="en-US" dirty="0" err="1"/>
              <a:t>akan</a:t>
            </a:r>
            <a:r>
              <a:rPr lang="en-US" dirty="0"/>
              <a:t> </a:t>
            </a:r>
            <a:r>
              <a:rPr lang="en-US" dirty="0" err="1"/>
              <a:t>tetapi</a:t>
            </a:r>
            <a:r>
              <a:rPr lang="en-US" dirty="0"/>
              <a:t> </a:t>
            </a:r>
            <a:r>
              <a:rPr lang="en-US" dirty="0" err="1"/>
              <a:t>timbul</a:t>
            </a:r>
            <a:r>
              <a:rPr lang="en-US" dirty="0"/>
              <a:t> </a:t>
            </a:r>
            <a:r>
              <a:rPr lang="en-US" dirty="0" err="1"/>
              <a:t>kerumitan</a:t>
            </a:r>
            <a:r>
              <a:rPr lang="en-US" dirty="0"/>
              <a:t> </a:t>
            </a:r>
            <a:r>
              <a:rPr lang="en-US" dirty="0" err="1"/>
              <a:t>untuk</a:t>
            </a:r>
            <a:r>
              <a:rPr lang="en-US" dirty="0"/>
              <a:t> </a:t>
            </a:r>
            <a:r>
              <a:rPr lang="en-US" dirty="0" err="1"/>
              <a:t>melakukan</a:t>
            </a:r>
            <a:r>
              <a:rPr lang="en-US" dirty="0"/>
              <a:t> </a:t>
            </a:r>
            <a:r>
              <a:rPr lang="en-US" dirty="0" err="1"/>
              <a:t>pemungutan</a:t>
            </a:r>
            <a:r>
              <a:rPr lang="en-US" dirty="0"/>
              <a:t> </a:t>
            </a:r>
            <a:r>
              <a:rPr lang="en-US" dirty="0" err="1"/>
              <a:t>pembayaran</a:t>
            </a:r>
            <a:r>
              <a:rPr lang="en-US" dirty="0"/>
              <a:t> </a:t>
            </a:r>
            <a:r>
              <a:rPr lang="en-US" dirty="0" err="1"/>
              <a:t>bagi</a:t>
            </a:r>
            <a:r>
              <a:rPr lang="en-US" dirty="0"/>
              <a:t> </a:t>
            </a:r>
            <a:r>
              <a:rPr lang="en-US" dirty="0" err="1"/>
              <a:t>orang-orang</a:t>
            </a:r>
            <a:r>
              <a:rPr lang="en-US" dirty="0"/>
              <a:t> yang </a:t>
            </a:r>
            <a:r>
              <a:rPr lang="en-US" dirty="0" err="1"/>
              <a:t>menikmati</a:t>
            </a:r>
            <a:r>
              <a:rPr lang="en-US" dirty="0"/>
              <a:t> </a:t>
            </a:r>
            <a:r>
              <a:rPr lang="en-US" dirty="0" err="1"/>
              <a:t>jasa</a:t>
            </a:r>
            <a:r>
              <a:rPr lang="en-US" dirty="0"/>
              <a:t> </a:t>
            </a:r>
            <a:r>
              <a:rPr lang="en-US" dirty="0" err="1"/>
              <a:t>tersebut</a:t>
            </a:r>
            <a:r>
              <a:rPr lang="en-US" dirty="0"/>
              <a:t>, </a:t>
            </a:r>
            <a:r>
              <a:rPr lang="en-US" dirty="0" err="1"/>
              <a:t>sehingga</a:t>
            </a:r>
            <a:r>
              <a:rPr lang="en-US" dirty="0"/>
              <a:t> </a:t>
            </a:r>
            <a:r>
              <a:rPr lang="en-US" dirty="0" err="1"/>
              <a:t>orang-orang</a:t>
            </a:r>
            <a:r>
              <a:rPr lang="en-US" dirty="0"/>
              <a:t> </a:t>
            </a:r>
            <a:r>
              <a:rPr lang="en-US" dirty="0" err="1"/>
              <a:t>menikmati</a:t>
            </a:r>
            <a:r>
              <a:rPr lang="en-US" dirty="0"/>
              <a:t> </a:t>
            </a:r>
            <a:r>
              <a:rPr lang="en-US" dirty="0" err="1"/>
              <a:t>secara</a:t>
            </a:r>
            <a:r>
              <a:rPr lang="en-US" dirty="0"/>
              <a:t> gratis (</a:t>
            </a:r>
            <a:r>
              <a:rPr lang="en-US" i="1" dirty="0"/>
              <a:t>free rider</a:t>
            </a:r>
            <a:r>
              <a:rPr lang="en-US"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Akibat</a:t>
            </a:r>
            <a:r>
              <a:rPr lang="en-US" b="1" dirty="0"/>
              <a:t> </a:t>
            </a:r>
            <a:r>
              <a:rPr lang="en-US" b="1" dirty="0" err="1"/>
              <a:t>Eksternalitas</a:t>
            </a:r>
            <a:r>
              <a:rPr lang="en-US" b="1" dirty="0"/>
              <a:t> </a:t>
            </a:r>
            <a:r>
              <a:rPr lang="en-US" b="1" dirty="0" smtClean="0"/>
              <a:t>yang </a:t>
            </a:r>
            <a:r>
              <a:rPr lang="en-US" b="1" dirty="0" err="1" smtClean="0"/>
              <a:t>Merugikan</a:t>
            </a:r>
            <a:endParaRPr lang="en-US" dirty="0"/>
          </a:p>
        </p:txBody>
      </p:sp>
      <p:sp>
        <p:nvSpPr>
          <p:cNvPr id="3" name="Content Placeholder 2"/>
          <p:cNvSpPr>
            <a:spLocks noGrp="1"/>
          </p:cNvSpPr>
          <p:nvPr>
            <p:ph idx="1"/>
          </p:nvPr>
        </p:nvSpPr>
        <p:spPr/>
        <p:txBody>
          <a:bodyPr/>
          <a:lstStyle/>
          <a:p>
            <a:pPr>
              <a:buClrTx/>
              <a:buFont typeface="Wingdings" pitchFamily="2" charset="2"/>
              <a:buChar char="q"/>
            </a:pPr>
            <a:r>
              <a:rPr lang="en-US" dirty="0" err="1" smtClean="0"/>
              <a:t>Ekternalitas</a:t>
            </a:r>
            <a:r>
              <a:rPr lang="en-US" dirty="0" smtClean="0"/>
              <a:t> </a:t>
            </a:r>
            <a:r>
              <a:rPr lang="en-US" dirty="0" err="1" smtClean="0"/>
              <a:t>negatif</a:t>
            </a:r>
            <a:r>
              <a:rPr lang="en-US" dirty="0" smtClean="0"/>
              <a:t> yang </a:t>
            </a:r>
            <a:r>
              <a:rPr lang="en-US" dirty="0" err="1" smtClean="0"/>
              <a:t>ditimbulkan</a:t>
            </a:r>
            <a:r>
              <a:rPr lang="en-US" dirty="0" smtClean="0"/>
              <a:t> </a:t>
            </a:r>
            <a:r>
              <a:rPr lang="en-US" dirty="0" err="1" smtClean="0"/>
              <a:t>dari</a:t>
            </a:r>
            <a:r>
              <a:rPr lang="en-US" dirty="0" smtClean="0"/>
              <a:t> </a:t>
            </a:r>
            <a:r>
              <a:rPr lang="en-US" dirty="0" err="1" smtClean="0"/>
              <a:t>suatu</a:t>
            </a:r>
            <a:r>
              <a:rPr lang="en-US" dirty="0" smtClean="0"/>
              <a:t> </a:t>
            </a:r>
            <a:r>
              <a:rPr lang="en-US" dirty="0" err="1" smtClean="0"/>
              <a:t>aktivitas</a:t>
            </a:r>
            <a:r>
              <a:rPr lang="en-US" dirty="0" smtClean="0"/>
              <a:t>, </a:t>
            </a:r>
            <a:r>
              <a:rPr lang="en-US" dirty="0" err="1" smtClean="0"/>
              <a:t>dapat</a:t>
            </a:r>
            <a:r>
              <a:rPr lang="en-US" dirty="0" smtClean="0"/>
              <a:t> </a:t>
            </a:r>
            <a:r>
              <a:rPr lang="en-US" dirty="0" err="1" smtClean="0"/>
              <a:t>mengganggu</a:t>
            </a:r>
            <a:r>
              <a:rPr lang="en-US" dirty="0" smtClean="0"/>
              <a:t> </a:t>
            </a:r>
            <a:r>
              <a:rPr lang="en-US" dirty="0" err="1" smtClean="0"/>
              <a:t>aktivitas</a:t>
            </a:r>
            <a:r>
              <a:rPr lang="en-US" dirty="0" smtClean="0"/>
              <a:t> </a:t>
            </a:r>
            <a:r>
              <a:rPr lang="en-US" dirty="0" err="1" smtClean="0"/>
              <a:t>ekonomi</a:t>
            </a:r>
            <a:r>
              <a:rPr lang="en-US" dirty="0" smtClean="0"/>
              <a:t>.</a:t>
            </a:r>
          </a:p>
          <a:p>
            <a:pPr>
              <a:buClrTx/>
              <a:buFont typeface="Wingdings" pitchFamily="2" charset="2"/>
              <a:buChar char="q"/>
            </a:pPr>
            <a:r>
              <a:rPr lang="en-US" dirty="0" err="1" smtClean="0"/>
              <a:t>Ekternalitas</a:t>
            </a:r>
            <a:r>
              <a:rPr lang="en-US" dirty="0" smtClean="0"/>
              <a:t> </a:t>
            </a:r>
            <a:r>
              <a:rPr lang="en-US" dirty="0" err="1" smtClean="0"/>
              <a:t>belum</a:t>
            </a:r>
            <a:r>
              <a:rPr lang="en-US" dirty="0" smtClean="0"/>
              <a:t> </a:t>
            </a:r>
            <a:r>
              <a:rPr lang="en-US" dirty="0" err="1" smtClean="0"/>
              <a:t>diperhitungkan</a:t>
            </a:r>
            <a:r>
              <a:rPr lang="en-US" dirty="0" smtClean="0"/>
              <a:t> </a:t>
            </a:r>
            <a:r>
              <a:rPr lang="en-US" dirty="0" err="1" smtClean="0"/>
              <a:t>dalam</a:t>
            </a:r>
            <a:r>
              <a:rPr lang="en-US" dirty="0" smtClean="0"/>
              <a:t> </a:t>
            </a:r>
            <a:r>
              <a:rPr lang="en-US" dirty="0" err="1" smtClean="0"/>
              <a:t>transaksi</a:t>
            </a:r>
            <a:r>
              <a:rPr lang="en-US" dirty="0" smtClean="0"/>
              <a:t> </a:t>
            </a:r>
            <a:r>
              <a:rPr lang="en-US" dirty="0" err="1" smtClean="0"/>
              <a:t>ekonomi</a:t>
            </a:r>
            <a:r>
              <a:rPr lang="en-US" dirty="0" smtClean="0"/>
              <a:t> </a:t>
            </a:r>
            <a:r>
              <a:rPr lang="en-US" dirty="0" err="1" smtClean="0"/>
              <a:t>saat</a:t>
            </a:r>
            <a:r>
              <a:rPr lang="en-US" dirty="0" smtClean="0"/>
              <a:t> </a:t>
            </a:r>
            <a:r>
              <a:rPr lang="en-US" dirty="0" err="1" smtClean="0"/>
              <a:t>ini</a:t>
            </a:r>
            <a:r>
              <a:rPr lang="en-US" dirty="0" smtClean="0"/>
              <a:t>.</a:t>
            </a:r>
          </a:p>
          <a:p>
            <a:pPr>
              <a:buClrTx/>
              <a:buFont typeface="Wingdings" pitchFamily="2" charset="2"/>
              <a:buChar char="q"/>
            </a:pPr>
            <a:r>
              <a:rPr lang="en-US" dirty="0" err="1" smtClean="0"/>
              <a:t>Salah</a:t>
            </a:r>
            <a:r>
              <a:rPr lang="en-US" dirty="0" smtClean="0"/>
              <a:t> </a:t>
            </a:r>
            <a:r>
              <a:rPr lang="en-US" dirty="0" err="1" smtClean="0"/>
              <a:t>satu</a:t>
            </a:r>
            <a:r>
              <a:rPr lang="en-US" dirty="0" smtClean="0"/>
              <a:t> </a:t>
            </a:r>
            <a:r>
              <a:rPr lang="en-US" dirty="0" err="1" smtClean="0"/>
              <a:t>contoh</a:t>
            </a:r>
            <a:r>
              <a:rPr lang="en-US" dirty="0" smtClean="0"/>
              <a:t> </a:t>
            </a:r>
            <a:r>
              <a:rPr lang="en-US" dirty="0" err="1" smtClean="0"/>
              <a:t>polusi</a:t>
            </a:r>
            <a:r>
              <a:rPr lang="en-US" dirty="0" smtClean="0"/>
              <a:t> </a:t>
            </a:r>
            <a:r>
              <a:rPr lang="en-US" dirty="0" err="1" smtClean="0"/>
              <a:t>udara</a:t>
            </a:r>
            <a:r>
              <a:rPr lang="en-US" dirty="0" smtClean="0"/>
              <a:t> </a:t>
            </a:r>
            <a:r>
              <a:rPr lang="en-US" dirty="0" err="1" smtClean="0"/>
              <a:t>sebagai</a:t>
            </a:r>
            <a:r>
              <a:rPr lang="en-US" dirty="0" smtClean="0"/>
              <a:t> </a:t>
            </a:r>
            <a:r>
              <a:rPr lang="en-US" dirty="0" err="1" smtClean="0"/>
              <a:t>ekternalitas</a:t>
            </a:r>
            <a:r>
              <a:rPr lang="en-US" dirty="0" smtClean="0"/>
              <a:t> </a:t>
            </a:r>
            <a:r>
              <a:rPr lang="en-US" dirty="0" err="1" smtClean="0"/>
              <a:t>negatif</a:t>
            </a:r>
            <a:r>
              <a:rPr lang="en-US" dirty="0" smtClean="0"/>
              <a:t> </a:t>
            </a:r>
            <a:r>
              <a:rPr lang="en-US" dirty="0" err="1" smtClean="0"/>
              <a:t>pabrik</a:t>
            </a:r>
            <a:r>
              <a:rPr lang="en-US" dirty="0" smtClean="0"/>
              <a:t> </a:t>
            </a:r>
            <a:r>
              <a:rPr lang="en-US" dirty="0" err="1" smtClean="0"/>
              <a:t>berdampak</a:t>
            </a:r>
            <a:r>
              <a:rPr lang="en-US" dirty="0" smtClean="0"/>
              <a:t> </a:t>
            </a:r>
            <a:r>
              <a:rPr lang="en-US" dirty="0" err="1" smtClean="0"/>
              <a:t>terhadap</a:t>
            </a:r>
            <a:r>
              <a:rPr lang="en-US" dirty="0" smtClean="0"/>
              <a:t> </a:t>
            </a:r>
            <a:r>
              <a:rPr lang="en-US" dirty="0" err="1" smtClean="0"/>
              <a:t>kesehatan</a:t>
            </a:r>
            <a:r>
              <a:rPr lang="en-US" dirty="0" smtClean="0"/>
              <a:t> </a:t>
            </a:r>
            <a:r>
              <a:rPr lang="en-US" dirty="0" err="1" smtClean="0"/>
              <a:t>manusia</a:t>
            </a:r>
            <a:r>
              <a:rPr 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smtClean="0"/>
              <a:t>Kegagalan</a:t>
            </a:r>
            <a:r>
              <a:rPr lang="en-US" dirty="0" smtClean="0"/>
              <a:t> </a:t>
            </a:r>
            <a:r>
              <a:rPr lang="en-US" dirty="0" err="1" smtClean="0"/>
              <a:t>Membuat</a:t>
            </a:r>
            <a:r>
              <a:rPr lang="en-US" dirty="0" smtClean="0"/>
              <a:t> </a:t>
            </a:r>
            <a:r>
              <a:rPr lang="en-US" dirty="0" err="1" smtClean="0"/>
              <a:t>Penyesuaian</a:t>
            </a:r>
            <a:r>
              <a:rPr lang="en-US" dirty="0" smtClean="0"/>
              <a:t> </a:t>
            </a:r>
            <a:r>
              <a:rPr lang="en-US" dirty="0" err="1"/>
              <a:t>d</a:t>
            </a:r>
            <a:r>
              <a:rPr lang="en-US" dirty="0" err="1" smtClean="0"/>
              <a:t>engan</a:t>
            </a:r>
            <a:r>
              <a:rPr lang="en-US" dirty="0" smtClean="0"/>
              <a:t> </a:t>
            </a:r>
            <a:r>
              <a:rPr lang="en-US" dirty="0" err="1" smtClean="0"/>
              <a:t>Efisiensi</a:t>
            </a:r>
            <a:endParaRPr lang="en-US" dirty="0"/>
          </a:p>
        </p:txBody>
      </p:sp>
      <p:sp>
        <p:nvSpPr>
          <p:cNvPr id="3" name="Content Placeholder 2"/>
          <p:cNvSpPr>
            <a:spLocks noGrp="1"/>
          </p:cNvSpPr>
          <p:nvPr>
            <p:ph idx="1"/>
          </p:nvPr>
        </p:nvSpPr>
        <p:spPr/>
        <p:txBody>
          <a:bodyPr>
            <a:normAutofit fontScale="85000" lnSpcReduction="20000"/>
          </a:bodyPr>
          <a:lstStyle/>
          <a:p>
            <a:pPr algn="just">
              <a:buClrTx/>
              <a:buFont typeface="Wingdings" pitchFamily="2" charset="2"/>
              <a:buChar char="q"/>
            </a:pPr>
            <a:r>
              <a:rPr lang="en-US" dirty="0" err="1"/>
              <a:t>Didalam</a:t>
            </a:r>
            <a:r>
              <a:rPr lang="en-US" dirty="0"/>
              <a:t> </a:t>
            </a:r>
            <a:r>
              <a:rPr lang="en-US" dirty="0" err="1"/>
              <a:t>sistem</a:t>
            </a:r>
            <a:r>
              <a:rPr lang="en-US" dirty="0"/>
              <a:t> </a:t>
            </a:r>
            <a:r>
              <a:rPr lang="en-US" dirty="0" err="1"/>
              <a:t>pasar</a:t>
            </a:r>
            <a:r>
              <a:rPr lang="en-US" dirty="0"/>
              <a:t> </a:t>
            </a:r>
            <a:r>
              <a:rPr lang="en-US" dirty="0" err="1"/>
              <a:t>sering</a:t>
            </a:r>
            <a:r>
              <a:rPr lang="en-US" dirty="0"/>
              <a:t> </a:t>
            </a:r>
            <a:r>
              <a:rPr lang="en-US" dirty="0" err="1"/>
              <a:t>terjadi</a:t>
            </a:r>
            <a:r>
              <a:rPr lang="en-US" dirty="0"/>
              <a:t> </a:t>
            </a:r>
            <a:r>
              <a:rPr lang="en-US" dirty="0" err="1"/>
              <a:t>perubahan-perubahan</a:t>
            </a:r>
            <a:r>
              <a:rPr lang="en-US" dirty="0"/>
              <a:t> </a:t>
            </a:r>
            <a:r>
              <a:rPr lang="en-US" dirty="0" err="1"/>
              <a:t>dan</a:t>
            </a:r>
            <a:r>
              <a:rPr lang="en-US" dirty="0"/>
              <a:t> </a:t>
            </a:r>
            <a:r>
              <a:rPr lang="en-US" dirty="0" err="1"/>
              <a:t>itu</a:t>
            </a:r>
            <a:r>
              <a:rPr lang="en-US" dirty="0"/>
              <a:t> </a:t>
            </a:r>
            <a:r>
              <a:rPr lang="en-US" dirty="0" err="1"/>
              <a:t>berarti</a:t>
            </a:r>
            <a:r>
              <a:rPr lang="en-US" dirty="0"/>
              <a:t> </a:t>
            </a:r>
            <a:r>
              <a:rPr lang="en-US" dirty="0" err="1"/>
              <a:t>pelaku</a:t>
            </a:r>
            <a:r>
              <a:rPr lang="en-US" dirty="0"/>
              <a:t> </a:t>
            </a:r>
            <a:r>
              <a:rPr lang="en-US" dirty="0" err="1"/>
              <a:t>pasar</a:t>
            </a:r>
            <a:r>
              <a:rPr lang="en-US" dirty="0"/>
              <a:t> </a:t>
            </a:r>
            <a:r>
              <a:rPr lang="en-US" dirty="0" err="1"/>
              <a:t>harus</a:t>
            </a:r>
            <a:r>
              <a:rPr lang="en-US" dirty="0"/>
              <a:t> </a:t>
            </a:r>
            <a:r>
              <a:rPr lang="en-US" dirty="0" err="1"/>
              <a:t>dapat</a:t>
            </a:r>
            <a:r>
              <a:rPr lang="en-US" dirty="0"/>
              <a:t> </a:t>
            </a:r>
            <a:r>
              <a:rPr lang="en-US" dirty="0" err="1"/>
              <a:t>menyesuaikan</a:t>
            </a:r>
            <a:r>
              <a:rPr lang="en-US" dirty="0"/>
              <a:t> agar </a:t>
            </a:r>
            <a:r>
              <a:rPr lang="en-US" dirty="0" err="1"/>
              <a:t>perekonomian</a:t>
            </a:r>
            <a:r>
              <a:rPr lang="en-US" dirty="0"/>
              <a:t> </a:t>
            </a:r>
            <a:r>
              <a:rPr lang="en-US" dirty="0" err="1"/>
              <a:t>mencapai</a:t>
            </a:r>
            <a:r>
              <a:rPr lang="en-US" dirty="0"/>
              <a:t> </a:t>
            </a:r>
            <a:r>
              <a:rPr lang="en-US" dirty="0" err="1"/>
              <a:t>keseimbangan</a:t>
            </a:r>
            <a:r>
              <a:rPr lang="en-US" dirty="0"/>
              <a:t> </a:t>
            </a:r>
            <a:r>
              <a:rPr lang="en-US" dirty="0" err="1"/>
              <a:t>kembali</a:t>
            </a:r>
            <a:r>
              <a:rPr lang="en-US" dirty="0" smtClean="0"/>
              <a:t>.</a:t>
            </a:r>
          </a:p>
          <a:p>
            <a:pPr algn="just">
              <a:buClrTx/>
              <a:buFont typeface="Wingdings" pitchFamily="2" charset="2"/>
              <a:buChar char="q"/>
            </a:pPr>
            <a:r>
              <a:rPr lang="en-US" dirty="0" err="1" smtClean="0"/>
              <a:t>Perubahan-perubahan</a:t>
            </a:r>
            <a:r>
              <a:rPr lang="en-US" dirty="0" smtClean="0"/>
              <a:t> </a:t>
            </a:r>
            <a:r>
              <a:rPr lang="en-US" dirty="0"/>
              <a:t>yang </a:t>
            </a:r>
            <a:r>
              <a:rPr lang="en-US" dirty="0" err="1"/>
              <a:t>berlaku</a:t>
            </a:r>
            <a:r>
              <a:rPr lang="en-US" dirty="0"/>
              <a:t> </a:t>
            </a:r>
            <a:r>
              <a:rPr lang="en-US" dirty="0" err="1"/>
              <a:t>dalam</a:t>
            </a:r>
            <a:r>
              <a:rPr lang="en-US" dirty="0"/>
              <a:t> </a:t>
            </a:r>
            <a:r>
              <a:rPr lang="en-US" dirty="0" err="1"/>
              <a:t>pasar</a:t>
            </a:r>
            <a:r>
              <a:rPr lang="en-US" dirty="0"/>
              <a:t> </a:t>
            </a:r>
            <a:r>
              <a:rPr lang="en-US" dirty="0" err="1" smtClean="0"/>
              <a:t>jika</a:t>
            </a:r>
            <a:r>
              <a:rPr lang="en-US" dirty="0" smtClean="0"/>
              <a:t> </a:t>
            </a:r>
            <a:r>
              <a:rPr lang="en-US" dirty="0" err="1" smtClean="0"/>
              <a:t>tidak</a:t>
            </a:r>
            <a:r>
              <a:rPr lang="en-US" dirty="0" smtClean="0"/>
              <a:t> </a:t>
            </a:r>
            <a:r>
              <a:rPr lang="en-US" dirty="0" err="1"/>
              <a:t>diikuti</a:t>
            </a:r>
            <a:r>
              <a:rPr lang="en-US" dirty="0"/>
              <a:t> </a:t>
            </a:r>
            <a:r>
              <a:rPr lang="en-US" dirty="0" err="1"/>
              <a:t>oleh</a:t>
            </a:r>
            <a:r>
              <a:rPr lang="en-US" dirty="0"/>
              <a:t> </a:t>
            </a:r>
            <a:r>
              <a:rPr lang="en-US" dirty="0" err="1"/>
              <a:t>peyelarasan-penyelarasan</a:t>
            </a:r>
            <a:r>
              <a:rPr lang="en-US" dirty="0"/>
              <a:t> yang </a:t>
            </a:r>
            <a:r>
              <a:rPr lang="en-US" dirty="0" err="1" smtClean="0"/>
              <a:t>sesuai</a:t>
            </a:r>
            <a:r>
              <a:rPr lang="en-US" dirty="0" smtClean="0"/>
              <a:t> </a:t>
            </a:r>
            <a:r>
              <a:rPr lang="en-US" dirty="0" err="1" smtClean="0"/>
              <a:t>untuk</a:t>
            </a:r>
            <a:r>
              <a:rPr lang="en-US" dirty="0" smtClean="0"/>
              <a:t> </a:t>
            </a:r>
            <a:r>
              <a:rPr lang="en-US" dirty="0" err="1" smtClean="0"/>
              <a:t>terjadinya</a:t>
            </a:r>
            <a:r>
              <a:rPr lang="en-US" dirty="0" smtClean="0"/>
              <a:t> </a:t>
            </a:r>
            <a:r>
              <a:rPr lang="en-US" dirty="0" err="1" smtClean="0"/>
              <a:t>efisiensi</a:t>
            </a:r>
            <a:r>
              <a:rPr lang="en-US" dirty="0" smtClean="0"/>
              <a:t> </a:t>
            </a:r>
            <a:r>
              <a:rPr lang="en-US" dirty="0" err="1" smtClean="0"/>
              <a:t>akan</a:t>
            </a:r>
            <a:r>
              <a:rPr lang="en-US" dirty="0" smtClean="0"/>
              <a:t> </a:t>
            </a:r>
            <a:r>
              <a:rPr lang="en-US" dirty="0" err="1" smtClean="0"/>
              <a:t>berdampak</a:t>
            </a:r>
            <a:r>
              <a:rPr lang="en-US" dirty="0" smtClean="0"/>
              <a:t> </a:t>
            </a:r>
            <a:r>
              <a:rPr lang="en-US" dirty="0" err="1" smtClean="0"/>
              <a:t>terhadap</a:t>
            </a:r>
            <a:r>
              <a:rPr lang="en-US" dirty="0" smtClean="0"/>
              <a:t> </a:t>
            </a:r>
            <a:r>
              <a:rPr lang="en-US" dirty="0" err="1" smtClean="0"/>
              <a:t>kegagalan</a:t>
            </a:r>
            <a:r>
              <a:rPr lang="en-US" dirty="0" smtClean="0"/>
              <a:t> </a:t>
            </a:r>
            <a:r>
              <a:rPr lang="en-US" dirty="0" err="1" smtClean="0"/>
              <a:t>sistem</a:t>
            </a:r>
            <a:r>
              <a:rPr lang="en-US" dirty="0" smtClean="0"/>
              <a:t> </a:t>
            </a:r>
            <a:r>
              <a:rPr lang="en-US" dirty="0" err="1" smtClean="0"/>
              <a:t>pasar</a:t>
            </a:r>
            <a:r>
              <a:rPr lang="en-US" dirty="0" smtClean="0"/>
              <a:t>.</a:t>
            </a:r>
          </a:p>
          <a:p>
            <a:pPr algn="just">
              <a:buClrTx/>
              <a:buFont typeface="Wingdings" pitchFamily="2" charset="2"/>
              <a:buChar char="q"/>
            </a:pPr>
            <a:r>
              <a:rPr lang="en-US" dirty="0" err="1"/>
              <a:t>Kekurangan</a:t>
            </a:r>
            <a:r>
              <a:rPr lang="en-US" dirty="0"/>
              <a:t> </a:t>
            </a:r>
            <a:r>
              <a:rPr lang="en-US" dirty="0" err="1"/>
              <a:t>informasi</a:t>
            </a:r>
            <a:r>
              <a:rPr lang="en-US" dirty="0"/>
              <a:t> yang </a:t>
            </a:r>
            <a:r>
              <a:rPr lang="en-US" dirty="0" err="1"/>
              <a:t>diperlukan</a:t>
            </a:r>
            <a:r>
              <a:rPr lang="en-US" dirty="0"/>
              <a:t>, </a:t>
            </a:r>
            <a:r>
              <a:rPr lang="en-US" dirty="0" err="1"/>
              <a:t>kekurangan</a:t>
            </a:r>
            <a:r>
              <a:rPr lang="en-US" dirty="0"/>
              <a:t> modal, </a:t>
            </a:r>
            <a:r>
              <a:rPr lang="en-US" dirty="0" err="1"/>
              <a:t>faktor-faktor</a:t>
            </a:r>
            <a:r>
              <a:rPr lang="en-US" dirty="0"/>
              <a:t> </a:t>
            </a:r>
            <a:r>
              <a:rPr lang="en-US" dirty="0" err="1"/>
              <a:t>produksi</a:t>
            </a:r>
            <a:r>
              <a:rPr lang="en-US" dirty="0"/>
              <a:t> yang </a:t>
            </a:r>
            <a:r>
              <a:rPr lang="en-US" dirty="0" err="1"/>
              <a:t>berbeda</a:t>
            </a:r>
            <a:r>
              <a:rPr lang="en-US" dirty="0"/>
              <a:t> </a:t>
            </a:r>
            <a:r>
              <a:rPr lang="en-US" dirty="0" err="1"/>
              <a:t>kualitasnya</a:t>
            </a:r>
            <a:r>
              <a:rPr lang="en-US" dirty="0"/>
              <a:t> </a:t>
            </a:r>
            <a:r>
              <a:rPr lang="en-US" dirty="0" err="1"/>
              <a:t>adalah</a:t>
            </a:r>
            <a:r>
              <a:rPr lang="en-US" dirty="0"/>
              <a:t> </a:t>
            </a:r>
            <a:r>
              <a:rPr lang="en-US" dirty="0" err="1"/>
              <a:t>beberapa</a:t>
            </a:r>
            <a:r>
              <a:rPr lang="en-US" dirty="0"/>
              <a:t> </a:t>
            </a:r>
            <a:r>
              <a:rPr lang="en-US" dirty="0" err="1"/>
              <a:t>faktor</a:t>
            </a:r>
            <a:r>
              <a:rPr lang="en-US" dirty="0"/>
              <a:t> yang </a:t>
            </a:r>
            <a:r>
              <a:rPr lang="en-US" dirty="0" err="1"/>
              <a:t>dapat</a:t>
            </a:r>
            <a:r>
              <a:rPr lang="en-US" dirty="0"/>
              <a:t> </a:t>
            </a:r>
            <a:r>
              <a:rPr lang="en-US" dirty="0" err="1"/>
              <a:t>merugikan</a:t>
            </a:r>
            <a:r>
              <a:rPr lang="en-US" dirty="0"/>
              <a:t> </a:t>
            </a:r>
            <a:r>
              <a:rPr lang="en-US" dirty="0" err="1" smtClean="0"/>
              <a:t>dalam</a:t>
            </a:r>
            <a:r>
              <a:rPr lang="en-US" dirty="0" smtClean="0"/>
              <a:t> </a:t>
            </a:r>
            <a:r>
              <a:rPr lang="en-US" dirty="0" err="1" smtClean="0"/>
              <a:t>membuat</a:t>
            </a:r>
            <a:r>
              <a:rPr lang="en-US" dirty="0" smtClean="0"/>
              <a:t> </a:t>
            </a:r>
            <a:r>
              <a:rPr lang="en-US" dirty="0" err="1" smtClean="0"/>
              <a:t>penyesuaian</a:t>
            </a:r>
            <a:r>
              <a:rPr lang="en-US" dirty="0" smtClean="0"/>
              <a:t> </a:t>
            </a:r>
            <a:r>
              <a:rPr lang="en-US" dirty="0" err="1" smtClean="0"/>
              <a:t>menuju</a:t>
            </a:r>
            <a:r>
              <a:rPr lang="en-US" dirty="0" smtClean="0"/>
              <a:t> </a:t>
            </a:r>
            <a:r>
              <a:rPr lang="en-US" dirty="0" err="1" smtClean="0"/>
              <a:t>efisiensi</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102</TotalTime>
  <Words>1254</Words>
  <Application>Microsoft Office PowerPoint</Application>
  <PresentationFormat>On-screen Show (4:3)</PresentationFormat>
  <Paragraphs>109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Trek</vt:lpstr>
      <vt:lpstr>PERTEMUAN KE 9</vt:lpstr>
      <vt:lpstr>Definisi Pasar</vt:lpstr>
      <vt:lpstr>Persyaratan Persaingan Sempurna</vt:lpstr>
      <vt:lpstr>Kegagalan Pasar</vt:lpstr>
      <vt:lpstr>Faktor Penyebab Kegagalan Pasar</vt:lpstr>
      <vt:lpstr>Akibat Adanya Kegiatan Monopoli</vt:lpstr>
      <vt:lpstr>Barang-Barang Publik</vt:lpstr>
      <vt:lpstr>Akibat Eksternalitas yang Merugikan</vt:lpstr>
      <vt:lpstr>Kegagalan Membuat Penyesuaian dengan Efisiensi</vt:lpstr>
      <vt:lpstr>Distribusi Pendapatan tidak Merata</vt:lpstr>
      <vt:lpstr>Eksternalitas</vt:lpstr>
      <vt:lpstr>Macam-Macam dampak Ekternalitas</vt:lpstr>
      <vt:lpstr>Eksternalitas dapat Terjadi dari Empat Interaksi Ekonomi</vt:lpstr>
      <vt:lpstr>Slide 14</vt:lpstr>
      <vt:lpstr>Ekternalitas dapat Menurut Golongan Barangnya </vt:lpstr>
      <vt:lpstr>Urgensi Kelembagaan untuk Internalisasi Eksternalitas</vt:lpstr>
      <vt:lpstr>Internalisai Eksternalitas</vt:lpstr>
      <vt:lpstr>Pembebanan Pajak</vt:lpstr>
      <vt:lpstr>Pemberian Hak Kepemilikan</vt:lpstr>
      <vt:lpstr>Slide 20</vt:lpstr>
    </vt:vector>
  </TitlesOfParts>
  <Company>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KE 9</dc:title>
  <dc:creator>Rizal Bahtiar</dc:creator>
  <cp:lastModifiedBy>Yuki-chan</cp:lastModifiedBy>
  <cp:revision>8</cp:revision>
  <dcterms:created xsi:type="dcterms:W3CDTF">2011-05-18T11:12:11Z</dcterms:created>
  <dcterms:modified xsi:type="dcterms:W3CDTF">2011-06-20T12:38:43Z</dcterms:modified>
</cp:coreProperties>
</file>